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2"/>
  </p:notesMasterIdLst>
  <p:sldIdLst>
    <p:sldId id="256" r:id="rId4"/>
    <p:sldId id="257" r:id="rId5"/>
    <p:sldId id="258" r:id="rId6"/>
    <p:sldId id="259" r:id="rId7"/>
    <p:sldId id="260" r:id="rId8"/>
    <p:sldId id="262" r:id="rId9"/>
    <p:sldId id="264" r:id="rId10"/>
    <p:sldId id="273" r:id="rId11"/>
    <p:sldId id="265" r:id="rId12"/>
    <p:sldId id="266" r:id="rId13"/>
    <p:sldId id="268" r:id="rId14"/>
    <p:sldId id="270" r:id="rId15"/>
    <p:sldId id="269" r:id="rId16"/>
    <p:sldId id="271" r:id="rId17"/>
    <p:sldId id="272" r:id="rId18"/>
    <p:sldId id="274" r:id="rId19"/>
    <p:sldId id="275" r:id="rId20"/>
    <p:sldId id="276" r:id="rId2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E0C2EA-0517-4E47-A443-1233F09F1701}" type="datetimeFigureOut">
              <a:rPr lang="es-CO" smtClean="0"/>
              <a:t>24/10/2017</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3D3C3E-A53E-4E0B-98FF-144098D9B1F0}" type="slidenum">
              <a:rPr lang="es-CO" smtClean="0"/>
              <a:t>‹Nº›</a:t>
            </a:fld>
            <a:endParaRPr lang="es-CO"/>
          </a:p>
        </p:txBody>
      </p:sp>
    </p:spTree>
    <p:extLst>
      <p:ext uri="{BB962C8B-B14F-4D97-AF65-F5344CB8AC3E}">
        <p14:creationId xmlns:p14="http://schemas.microsoft.com/office/powerpoint/2010/main" val="1356651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973D3C3E-A53E-4E0B-98FF-144098D9B1F0}" type="slidenum">
              <a:rPr lang="es-CO" smtClean="0"/>
              <a:t>13</a:t>
            </a:fld>
            <a:endParaRPr lang="es-CO"/>
          </a:p>
        </p:txBody>
      </p:sp>
    </p:spTree>
    <p:extLst>
      <p:ext uri="{BB962C8B-B14F-4D97-AF65-F5344CB8AC3E}">
        <p14:creationId xmlns:p14="http://schemas.microsoft.com/office/powerpoint/2010/main" val="3681237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F0E20ED-FB6E-4AB7-B051-DF26DB5A37A9}" type="datetimeFigureOut">
              <a:rPr lang="es-CO" smtClean="0"/>
              <a:t>24/10/2017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434231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F0E20ED-FB6E-4AB7-B051-DF26DB5A37A9}" type="datetimeFigureOut">
              <a:rPr lang="es-CO" smtClean="0"/>
              <a:t>24/10/2017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2187822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F0E20ED-FB6E-4AB7-B051-DF26DB5A37A9}" type="datetimeFigureOut">
              <a:rPr lang="es-CO" smtClean="0"/>
              <a:t>24/10/2017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3364476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F0E20ED-FB6E-4AB7-B051-DF26DB5A37A9}" type="datetimeFigureOut">
              <a:rPr lang="es-CO" smtClean="0"/>
              <a:t>24/10/2017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1382893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F0E20ED-FB6E-4AB7-B051-DF26DB5A37A9}" type="datetimeFigureOut">
              <a:rPr lang="es-CO" smtClean="0"/>
              <a:t>24/10/2017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130382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F0E20ED-FB6E-4AB7-B051-DF26DB5A37A9}" type="datetimeFigureOut">
              <a:rPr lang="es-CO" smtClean="0"/>
              <a:t>24/10/2017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2520832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F0E20ED-FB6E-4AB7-B051-DF26DB5A37A9}" type="datetimeFigureOut">
              <a:rPr lang="es-CO" smtClean="0"/>
              <a:t>24/10/2017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2390505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F0E20ED-FB6E-4AB7-B051-DF26DB5A37A9}" type="datetimeFigureOut">
              <a:rPr lang="es-CO" smtClean="0"/>
              <a:t>24/10/2017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2371357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F0E20ED-FB6E-4AB7-B051-DF26DB5A37A9}" type="datetimeFigureOut">
              <a:rPr lang="es-CO" smtClean="0"/>
              <a:t>24/10/2017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1630387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F0E20ED-FB6E-4AB7-B051-DF26DB5A37A9}" type="datetimeFigureOut">
              <a:rPr lang="es-CO" smtClean="0"/>
              <a:t>24/10/2017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691645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F0E20ED-FB6E-4AB7-B051-DF26DB5A37A9}" type="datetimeFigureOut">
              <a:rPr lang="es-CO" smtClean="0"/>
              <a:t>24/10/2017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E84610-20C4-4A9E-B66C-93B53B58E394}" type="slidenum">
              <a:rPr lang="es-CO" smtClean="0"/>
              <a:t>‹Nº›</a:t>
            </a:fld>
            <a:endParaRPr lang="es-CO"/>
          </a:p>
        </p:txBody>
      </p:sp>
    </p:spTree>
    <p:extLst>
      <p:ext uri="{BB962C8B-B14F-4D97-AF65-F5344CB8AC3E}">
        <p14:creationId xmlns:p14="http://schemas.microsoft.com/office/powerpoint/2010/main" val="1265746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848063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2723952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9404525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585936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O">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9314186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O">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8255645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O">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0898062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3603036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8469398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41148731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1610424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543923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42911629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3680634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2553479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O">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2166502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O">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725420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O">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9763972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40588153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O">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3635455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6278820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O">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824284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0E20ED-FB6E-4AB7-B051-DF26DB5A37A9}" type="datetimeFigureOut">
              <a:rPr lang="es-CO" smtClean="0"/>
              <a:t>24/10/2017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E84610-20C4-4A9E-B66C-93B53B58E394}" type="slidenum">
              <a:rPr lang="es-CO" smtClean="0"/>
              <a:t>‹Nº›</a:t>
            </a:fld>
            <a:endParaRPr lang="es-CO"/>
          </a:p>
        </p:txBody>
      </p:sp>
    </p:spTree>
    <p:extLst>
      <p:ext uri="{BB962C8B-B14F-4D97-AF65-F5344CB8AC3E}">
        <p14:creationId xmlns:p14="http://schemas.microsoft.com/office/powerpoint/2010/main" val="3123486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2910804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0650C4-4B7C-4C5A-BF4B-BED641BF85E2}" type="datetimeFigureOut">
              <a:rPr lang="es-CO" smtClean="0">
                <a:solidFill>
                  <a:prstClr val="black">
                    <a:tint val="75000"/>
                  </a:prstClr>
                </a:solidFill>
              </a:rPr>
              <a:pPr/>
              <a:t>24/10/2017</a:t>
            </a:fld>
            <a:endParaRPr lang="es-CO">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0D406D-0A84-49DE-B1EE-CFF02443C2F3}"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34634448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76316" y="617395"/>
            <a:ext cx="9144000" cy="2426055"/>
          </a:xfrm>
        </p:spPr>
        <p:txBody>
          <a:bodyPr>
            <a:normAutofit/>
          </a:bodyPr>
          <a:lstStyle/>
          <a:p>
            <a:r>
              <a:rPr lang="es-ES" sz="4800" b="1" i="1" dirty="0" smtClean="0">
                <a:effectLst>
                  <a:outerShdw blurRad="38100" dist="38100" dir="2700000" algn="tl">
                    <a:srgbClr val="000000">
                      <a:alpha val="43137"/>
                    </a:srgbClr>
                  </a:outerShdw>
                </a:effectLst>
              </a:rPr>
              <a:t>OBRARÁN ASÍ </a:t>
            </a:r>
            <a:br>
              <a:rPr lang="es-ES" sz="4800" b="1" i="1" dirty="0" smtClean="0">
                <a:effectLst>
                  <a:outerShdw blurRad="38100" dist="38100" dir="2700000" algn="tl">
                    <a:srgbClr val="000000">
                      <a:alpha val="43137"/>
                    </a:srgbClr>
                  </a:outerShdw>
                </a:effectLst>
              </a:rPr>
            </a:br>
            <a:r>
              <a:rPr lang="es-ES" sz="4800" b="1" i="1" dirty="0" smtClean="0">
                <a:solidFill>
                  <a:srgbClr val="FF0000"/>
                </a:solidFill>
                <a:effectLst>
                  <a:outerShdw blurRad="38100" dist="38100" dir="2700000" algn="tl">
                    <a:srgbClr val="000000">
                      <a:alpha val="43137"/>
                    </a:srgbClr>
                  </a:outerShdw>
                </a:effectLst>
              </a:rPr>
              <a:t>PORQUE NO </a:t>
            </a:r>
            <a:r>
              <a:rPr lang="es-CO" sz="4800" b="1" i="1" dirty="0" smtClean="0">
                <a:solidFill>
                  <a:srgbClr val="FF0000"/>
                </a:solidFill>
                <a:effectLst>
                  <a:outerShdw blurRad="38100" dist="38100" dir="2700000" algn="tl">
                    <a:srgbClr val="000000">
                      <a:alpha val="43137"/>
                    </a:srgbClr>
                  </a:outerShdw>
                </a:effectLst>
              </a:rPr>
              <a:t>CONOCEN AL PADRE</a:t>
            </a:r>
            <a:br>
              <a:rPr lang="es-CO" sz="4800" b="1" i="1" dirty="0" smtClean="0">
                <a:solidFill>
                  <a:srgbClr val="FF0000"/>
                </a:solidFill>
                <a:effectLst>
                  <a:outerShdw blurRad="38100" dist="38100" dir="2700000" algn="tl">
                    <a:srgbClr val="000000">
                      <a:alpha val="43137"/>
                    </a:srgbClr>
                  </a:outerShdw>
                </a:effectLst>
              </a:rPr>
            </a:br>
            <a:r>
              <a:rPr lang="es-CO" sz="4800" b="1" i="1" dirty="0" smtClean="0">
                <a:effectLst>
                  <a:outerShdw blurRad="38100" dist="38100" dir="2700000" algn="tl">
                    <a:srgbClr val="000000">
                      <a:alpha val="43137"/>
                    </a:srgbClr>
                  </a:outerShdw>
                </a:effectLst>
              </a:rPr>
              <a:t> NI A MÍ</a:t>
            </a:r>
            <a:endParaRPr lang="es-CO" sz="4800" b="1" i="1" dirty="0">
              <a:effectLst>
                <a:outerShdw blurRad="38100" dist="38100" dir="2700000" algn="tl">
                  <a:srgbClr val="000000">
                    <a:alpha val="43137"/>
                  </a:srgbClr>
                </a:outerShdw>
              </a:effectLst>
            </a:endParaRPr>
          </a:p>
        </p:txBody>
      </p:sp>
      <p:pic>
        <p:nvPicPr>
          <p:cNvPr id="4" name="Imagen 3"/>
          <p:cNvPicPr>
            <a:picLocks noChangeAspect="1"/>
          </p:cNvPicPr>
          <p:nvPr/>
        </p:nvPicPr>
        <p:blipFill>
          <a:blip r:embed="rId2"/>
          <a:stretch>
            <a:fillRect/>
          </a:stretch>
        </p:blipFill>
        <p:spPr>
          <a:xfrm>
            <a:off x="3548418" y="3220871"/>
            <a:ext cx="5199797" cy="3425589"/>
          </a:xfrm>
          <a:prstGeom prst="rect">
            <a:avLst/>
          </a:prstGeom>
        </p:spPr>
      </p:pic>
    </p:spTree>
    <p:extLst>
      <p:ext uri="{BB962C8B-B14F-4D97-AF65-F5344CB8AC3E}">
        <p14:creationId xmlns:p14="http://schemas.microsoft.com/office/powerpoint/2010/main" val="291858738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algn="ctr"/>
            <a:r>
              <a:rPr lang="es-CO" sz="3600" b="1" i="1" dirty="0" smtClean="0">
                <a:effectLst>
                  <a:outerShdw blurRad="38100" dist="38100" dir="2700000" algn="tl">
                    <a:srgbClr val="000000">
                      <a:alpha val="43137"/>
                    </a:srgbClr>
                  </a:outerShdw>
                </a:effectLst>
              </a:rPr>
              <a:t>¿CUÁL ES EL SECRETO PARA OBTENER LA VIDA ETERNA?</a:t>
            </a:r>
            <a:endParaRPr lang="es-CO" sz="3600" b="1" i="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200" y="1825625"/>
            <a:ext cx="10515600" cy="4848130"/>
          </a:xfrm>
        </p:spPr>
        <p:txBody>
          <a:bodyPr>
            <a:normAutofit fontScale="85000" lnSpcReduction="20000"/>
          </a:bodyPr>
          <a:lstStyle/>
          <a:p>
            <a:pPr marL="0" indent="0" algn="ctr">
              <a:buNone/>
            </a:pPr>
            <a:r>
              <a:rPr lang="es-ES" dirty="0" smtClean="0"/>
              <a:t>“</a:t>
            </a:r>
            <a:r>
              <a:rPr lang="es-ES" i="1" dirty="0" smtClean="0">
                <a:latin typeface="Bell MT" panose="02020503060305020303" pitchFamily="18" charset="0"/>
              </a:rPr>
              <a:t>Y ésta es la vida eterna: Que te conozcan a ti, el único Dios verdadero, y a Jesucristo, a quien tú has enviado</a:t>
            </a:r>
            <a:r>
              <a:rPr lang="es-ES" dirty="0" smtClean="0"/>
              <a:t>” </a:t>
            </a:r>
            <a:r>
              <a:rPr lang="es-ES" dirty="0" smtClean="0">
                <a:solidFill>
                  <a:srgbClr val="FF0000"/>
                </a:solidFill>
              </a:rPr>
              <a:t>(Juan 17:3).</a:t>
            </a:r>
          </a:p>
          <a:p>
            <a:pPr marL="0" indent="0" algn="ctr">
              <a:buNone/>
            </a:pPr>
            <a:endParaRPr lang="es-ES" dirty="0"/>
          </a:p>
          <a:p>
            <a:pPr marL="0" indent="0" algn="ctr">
              <a:buNone/>
            </a:pPr>
            <a:r>
              <a:rPr lang="es-ES" sz="3300" b="1" dirty="0" smtClean="0"/>
              <a:t>Esta es la gran “contradicción”</a:t>
            </a:r>
          </a:p>
          <a:p>
            <a:pPr marL="0" indent="0" algn="ctr">
              <a:buNone/>
            </a:pPr>
            <a:r>
              <a:rPr lang="es-ES" sz="3300" b="1" dirty="0" smtClean="0"/>
              <a:t>Que se predica a Dios y a Cristo, </a:t>
            </a:r>
          </a:p>
          <a:p>
            <a:pPr marL="0" indent="0" algn="ctr">
              <a:buNone/>
            </a:pPr>
            <a:r>
              <a:rPr lang="es-ES" sz="3300" b="1" dirty="0" smtClean="0"/>
              <a:t>Pero que realmente no se les conozca</a:t>
            </a:r>
          </a:p>
          <a:p>
            <a:pPr marL="0" indent="0" algn="ctr">
              <a:buNone/>
            </a:pPr>
            <a:endParaRPr lang="es-ES" dirty="0" smtClean="0"/>
          </a:p>
          <a:p>
            <a:pPr marL="0" indent="0" algn="ctr">
              <a:buNone/>
            </a:pPr>
            <a:r>
              <a:rPr lang="es-ES" sz="3800" b="1" dirty="0" smtClean="0">
                <a:solidFill>
                  <a:srgbClr val="FF0000"/>
                </a:solidFill>
              </a:rPr>
              <a:t>¿Cómo es el carácter de Dios y de Cristo?</a:t>
            </a:r>
          </a:p>
          <a:p>
            <a:pPr marL="0" indent="0" algn="ctr">
              <a:buNone/>
            </a:pPr>
            <a:r>
              <a:rPr lang="es-ES" dirty="0"/>
              <a:t>A</a:t>
            </a:r>
            <a:r>
              <a:rPr lang="es-ES" dirty="0" smtClean="0"/>
              <a:t> fin de conocer realmente a Dios, primero debemos recibirlo en nuestras vidas. “</a:t>
            </a:r>
            <a:r>
              <a:rPr lang="es-ES" i="1" dirty="0" smtClean="0">
                <a:latin typeface="Bell MT" panose="02020503060305020303" pitchFamily="18" charset="0"/>
              </a:rPr>
              <a:t>Mas a todos los que le recibieron, a los que creen en su nombre, les dio potestad de ser hechos hijos de Dios</a:t>
            </a:r>
            <a:r>
              <a:rPr lang="es-ES" dirty="0" smtClean="0"/>
              <a:t>.” </a:t>
            </a:r>
            <a:r>
              <a:rPr lang="es-ES" dirty="0" smtClean="0">
                <a:solidFill>
                  <a:srgbClr val="FF0000"/>
                </a:solidFill>
              </a:rPr>
              <a:t>(Juan 1:12). </a:t>
            </a:r>
            <a:r>
              <a:rPr lang="es-ES" dirty="0" smtClean="0"/>
              <a:t>Nada es más importante que entender esta verdad cuando se trata de conocer a Dios. Jesús deja en claro que solo Él es el camino al cielo y al conocimiento personal de Dios: “</a:t>
            </a:r>
            <a:r>
              <a:rPr lang="es-ES" i="1" dirty="0" smtClean="0">
                <a:latin typeface="Bell MT" panose="02020503060305020303" pitchFamily="18" charset="0"/>
              </a:rPr>
              <a:t>Yo soy el camino, y la verdad, y la vida; nadie viene al Padre, sino por mí</a:t>
            </a:r>
            <a:r>
              <a:rPr lang="es-ES" dirty="0" smtClean="0"/>
              <a:t>.” </a:t>
            </a:r>
            <a:r>
              <a:rPr lang="es-ES" dirty="0" smtClean="0">
                <a:solidFill>
                  <a:srgbClr val="FF0000"/>
                </a:solidFill>
              </a:rPr>
              <a:t>(Juan 14:6).</a:t>
            </a:r>
            <a:endParaRPr lang="es-CO" dirty="0">
              <a:solidFill>
                <a:srgbClr val="FF0000"/>
              </a:solidFill>
            </a:endParaRPr>
          </a:p>
        </p:txBody>
      </p:sp>
    </p:spTree>
    <p:extLst>
      <p:ext uri="{BB962C8B-B14F-4D97-AF65-F5344CB8AC3E}">
        <p14:creationId xmlns:p14="http://schemas.microsoft.com/office/powerpoint/2010/main" val="73142141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wipe(down)">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7546"/>
            <a:ext cx="10515600" cy="6291618"/>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dirty="0" smtClean="0"/>
              <a:t>Para conocer al Padre se requiere vivir con Él, esto involucra saber como es Su carácter, y esto a su ves lo aprende solamente los que reciben a Cristo, como su Salvador.</a:t>
            </a:r>
          </a:p>
          <a:p>
            <a:pPr marL="0" indent="0" algn="ctr">
              <a:buNone/>
            </a:pPr>
            <a:endParaRPr lang="es-ES" dirty="0" smtClean="0">
              <a:solidFill>
                <a:srgbClr val="FF0000"/>
              </a:solidFill>
            </a:endParaRPr>
          </a:p>
          <a:p>
            <a:pPr marL="0" indent="0" algn="ctr">
              <a:buNone/>
            </a:pPr>
            <a:r>
              <a:rPr lang="es-ES" dirty="0" smtClean="0">
                <a:solidFill>
                  <a:srgbClr val="FF0000"/>
                </a:solidFill>
              </a:rPr>
              <a:t>2 Timoteo 3:16.</a:t>
            </a:r>
          </a:p>
          <a:p>
            <a:pPr marL="0" indent="0" algn="ctr">
              <a:buNone/>
            </a:pPr>
            <a:r>
              <a:rPr lang="es-ES" dirty="0" smtClean="0"/>
              <a:t>“</a:t>
            </a:r>
            <a:r>
              <a:rPr lang="es-ES" i="1" dirty="0" smtClean="0">
                <a:latin typeface="Bell MT" panose="02020503060305020303" pitchFamily="18" charset="0"/>
              </a:rPr>
              <a:t>Toda Escritura es inspirada divinamente</a:t>
            </a:r>
            <a:r>
              <a:rPr lang="es-ES" dirty="0" smtClean="0"/>
              <a:t>”</a:t>
            </a:r>
          </a:p>
          <a:p>
            <a:pPr marL="0" indent="0" algn="ctr">
              <a:buNone/>
            </a:pPr>
            <a:r>
              <a:rPr lang="es-ES" dirty="0" smtClean="0">
                <a:solidFill>
                  <a:srgbClr val="FF0000"/>
                </a:solidFill>
              </a:rPr>
              <a:t>Conflicto de los Siglos. P13.1.</a:t>
            </a:r>
          </a:p>
          <a:p>
            <a:pPr marL="0" indent="0" algn="ctr">
              <a:buNone/>
            </a:pPr>
            <a:r>
              <a:rPr lang="es-ES" dirty="0" smtClean="0"/>
              <a:t>“</a:t>
            </a:r>
            <a:r>
              <a:rPr lang="es-ES" i="1" dirty="0" smtClean="0">
                <a:latin typeface="Bell MT" panose="02020503060305020303" pitchFamily="18" charset="0"/>
              </a:rPr>
              <a:t>Mediante la iluminación del Espíritu Santo, las escenas de la lucha secular entre el bien y el mal fueron reveladas a quien escribe estas páginas. En una y otra ocasión se me permitió contemplar las peripecias de la gran lucha secular entre Cristo, Príncipe de la vida, Autor de nuestra salvación, y Satanás, príncipe del mal, autor del pecado y primer transgresor de la santa ley de Dios</a:t>
            </a:r>
            <a:r>
              <a:rPr lang="es-ES" dirty="0" smtClean="0"/>
              <a:t>”</a:t>
            </a:r>
            <a:endParaRPr lang="es-ES" dirty="0" smtClean="0">
              <a:solidFill>
                <a:srgbClr val="FF0000"/>
              </a:solidFill>
            </a:endParaRPr>
          </a:p>
          <a:p>
            <a:pPr marL="0" indent="0" algn="ctr">
              <a:buNone/>
            </a:pPr>
            <a:r>
              <a:rPr lang="es-ES" dirty="0" smtClean="0">
                <a:solidFill>
                  <a:srgbClr val="FF0000"/>
                </a:solidFill>
              </a:rPr>
              <a:t>Números 23:19.</a:t>
            </a:r>
          </a:p>
          <a:p>
            <a:pPr marL="0" indent="0" algn="ctr">
              <a:buNone/>
            </a:pPr>
            <a:r>
              <a:rPr lang="es-ES" dirty="0" smtClean="0"/>
              <a:t>“</a:t>
            </a:r>
            <a:r>
              <a:rPr lang="es-ES" i="1" dirty="0" smtClean="0">
                <a:latin typeface="Bell MT" panose="02020503060305020303" pitchFamily="18" charset="0"/>
              </a:rPr>
              <a:t>Dios no es hombre, para que mienta; ni hijo de hombre para que se arrepienta. El dijo, ¿y no hará?; habló, ¿y no lo ejecutar</a:t>
            </a:r>
            <a:r>
              <a:rPr lang="es-ES" dirty="0" smtClean="0"/>
              <a:t>á?”</a:t>
            </a:r>
          </a:p>
          <a:p>
            <a:pPr marL="0" indent="0" algn="ctr">
              <a:buNone/>
            </a:pPr>
            <a:r>
              <a:rPr lang="es-CO" dirty="0" smtClean="0">
                <a:solidFill>
                  <a:srgbClr val="FF0000"/>
                </a:solidFill>
              </a:rPr>
              <a:t>Salmo 89:34</a:t>
            </a:r>
          </a:p>
          <a:p>
            <a:pPr marL="0" indent="0" algn="ctr">
              <a:buNone/>
            </a:pPr>
            <a:r>
              <a:rPr lang="es-ES" dirty="0" smtClean="0"/>
              <a:t>“</a:t>
            </a:r>
            <a:r>
              <a:rPr lang="es-ES" i="1" dirty="0" smtClean="0">
                <a:latin typeface="Bell MT" panose="02020503060305020303" pitchFamily="18" charset="0"/>
              </a:rPr>
              <a:t>No olvidaré mi pacto, ni mudaré lo que ha salido de mis labios</a:t>
            </a:r>
            <a:r>
              <a:rPr lang="es-ES" dirty="0" smtClean="0"/>
              <a:t>”.</a:t>
            </a:r>
            <a:endParaRPr lang="es-CO" dirty="0" smtClean="0"/>
          </a:p>
          <a:p>
            <a:pPr marL="0" indent="0" algn="ctr">
              <a:buNone/>
            </a:pPr>
            <a:endParaRPr lang="es-CO" dirty="0"/>
          </a:p>
        </p:txBody>
      </p:sp>
    </p:spTree>
    <p:extLst>
      <p:ext uri="{BB962C8B-B14F-4D97-AF65-F5344CB8AC3E}">
        <p14:creationId xmlns:p14="http://schemas.microsoft.com/office/powerpoint/2010/main" val="123700344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barn(inVertical)">
                                      <p:cBhvr>
                                        <p:cTn id="13" dur="500"/>
                                        <p:tgtEl>
                                          <p:spTgt spid="3">
                                            <p:txEl>
                                              <p:pRg st="8" end="8"/>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barn(inVertical)">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lstStyle/>
          <a:p>
            <a:pPr algn="ctr"/>
            <a:r>
              <a:rPr lang="es-CO" b="1" i="1" dirty="0"/>
              <a:t>¿</a:t>
            </a:r>
            <a:r>
              <a:rPr lang="es-CO" b="1" i="1" dirty="0" smtClean="0"/>
              <a:t>En quien se origina la revelación, de 2Tim.3.16 y CS p 13?</a:t>
            </a:r>
            <a:endParaRPr lang="es-CO" b="1" i="1" dirty="0"/>
          </a:p>
        </p:txBody>
      </p:sp>
      <p:sp>
        <p:nvSpPr>
          <p:cNvPr id="3" name="Marcador de contenido 2"/>
          <p:cNvSpPr>
            <a:spLocks noGrp="1"/>
          </p:cNvSpPr>
          <p:nvPr>
            <p:ph idx="1"/>
          </p:nvPr>
        </p:nvSpPr>
        <p:spPr>
          <a:xfrm>
            <a:off x="838200" y="1825625"/>
            <a:ext cx="10515600" cy="4889074"/>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ES" dirty="0" smtClean="0">
                <a:solidFill>
                  <a:srgbClr val="FF0000"/>
                </a:solidFill>
              </a:rPr>
              <a:t>Ap.1:1.</a:t>
            </a:r>
          </a:p>
          <a:p>
            <a:pPr marL="0" indent="0" algn="ctr">
              <a:buNone/>
            </a:pPr>
            <a:r>
              <a:rPr lang="es-ES" dirty="0" smtClean="0"/>
              <a:t>“</a:t>
            </a:r>
            <a:r>
              <a:rPr lang="es-ES" dirty="0" smtClean="0">
                <a:latin typeface="Bell MT" panose="02020503060305020303" pitchFamily="18" charset="0"/>
              </a:rPr>
              <a:t>La revelación de Jesús, el Cristo, que Dios le dio, para manifestar a sus siervos las cosas que conviene que sean hechas presto; y las declaró, enviándola por su ángel a Juan su siervo</a:t>
            </a:r>
            <a:r>
              <a:rPr lang="es-ES" dirty="0" smtClean="0"/>
              <a:t>”</a:t>
            </a:r>
          </a:p>
          <a:p>
            <a:endParaRPr lang="es-ES" dirty="0" smtClean="0"/>
          </a:p>
          <a:p>
            <a:pPr marL="0" indent="0">
              <a:buNone/>
            </a:pPr>
            <a:r>
              <a:rPr lang="es-ES" dirty="0"/>
              <a:t>L</a:t>
            </a:r>
            <a:r>
              <a:rPr lang="es-ES" dirty="0" smtClean="0"/>
              <a:t>a “Revelación” del mensaje, encontramos que la fuente es </a:t>
            </a:r>
          </a:p>
          <a:p>
            <a:r>
              <a:rPr lang="es-ES" dirty="0" smtClean="0"/>
              <a:t>Dios, el Padre. </a:t>
            </a:r>
          </a:p>
          <a:p>
            <a:r>
              <a:rPr lang="es-ES" dirty="0" smtClean="0"/>
              <a:t>El se la da a Jesucristo, el Hijo de Dios, que es la Palabra </a:t>
            </a:r>
            <a:r>
              <a:rPr lang="es-ES" dirty="0" smtClean="0">
                <a:solidFill>
                  <a:srgbClr val="FF0000"/>
                </a:solidFill>
              </a:rPr>
              <a:t>(Ver Juan 1:14).</a:t>
            </a:r>
          </a:p>
          <a:p>
            <a:r>
              <a:rPr lang="es-ES" dirty="0" smtClean="0"/>
              <a:t>Jesucristo se la comunica al ángel, quien se la comunica a Juan, y a EGW, se la comunica, el Espíritu Santo. </a:t>
            </a:r>
          </a:p>
          <a:p>
            <a:r>
              <a:rPr lang="es-ES" dirty="0" smtClean="0"/>
              <a:t>A Juan se le dice: “</a:t>
            </a:r>
            <a:r>
              <a:rPr lang="es-ES" dirty="0" smtClean="0">
                <a:latin typeface="Bell MT" panose="02020503060305020303" pitchFamily="18" charset="0"/>
              </a:rPr>
              <a:t>Escribe en un libro lo que ves, y envíalo a las siete iglesias que están en Asia; a Éfeso, y a Smirna, y a Pérgamo, y a Tiatira, y a Sardis, y a Filadelfia, y a Laodicea</a:t>
            </a:r>
            <a:r>
              <a:rPr lang="es-ES" dirty="0" smtClean="0"/>
              <a:t>” </a:t>
            </a:r>
            <a:r>
              <a:rPr lang="es-ES" dirty="0" smtClean="0">
                <a:solidFill>
                  <a:srgbClr val="FF0000"/>
                </a:solidFill>
              </a:rPr>
              <a:t>(Ap.1:11). </a:t>
            </a:r>
            <a:r>
              <a:rPr lang="es-ES" dirty="0" smtClean="0"/>
              <a:t>A EGW se le ordena escribir la revelación, como ella lo registró en la (</a:t>
            </a:r>
            <a:r>
              <a:rPr lang="es-ES" dirty="0" smtClean="0">
                <a:solidFill>
                  <a:srgbClr val="FF0000"/>
                </a:solidFill>
              </a:rPr>
              <a:t>Historia de la Redención, p 9.2). </a:t>
            </a:r>
            <a:r>
              <a:rPr lang="es-ES" dirty="0" smtClean="0"/>
              <a:t>Y lo registró en todos los libros que escribió,</a:t>
            </a:r>
            <a:r>
              <a:rPr lang="es-ES" dirty="0" smtClean="0">
                <a:solidFill>
                  <a:srgbClr val="FF0000"/>
                </a:solidFill>
              </a:rPr>
              <a:t> </a:t>
            </a:r>
            <a:r>
              <a:rPr lang="es-ES" dirty="0" smtClean="0"/>
              <a:t>Y ella dice:</a:t>
            </a:r>
            <a:r>
              <a:rPr lang="es-ES" dirty="0" smtClean="0">
                <a:solidFill>
                  <a:srgbClr val="FF0000"/>
                </a:solidFill>
              </a:rPr>
              <a:t> </a:t>
            </a:r>
            <a:r>
              <a:rPr lang="es-ES" b="1" dirty="0" smtClean="0">
                <a:latin typeface="Bell MT" panose="02020503060305020303" pitchFamily="18" charset="0"/>
              </a:rPr>
              <a:t>“</a:t>
            </a:r>
            <a:r>
              <a:rPr lang="es-ES" b="1" u="sng" dirty="0" smtClean="0">
                <a:latin typeface="Bell MT" panose="02020503060305020303" pitchFamily="18" charset="0"/>
              </a:rPr>
              <a:t>cuando me vaya ellos testificarán por mí</a:t>
            </a:r>
            <a:r>
              <a:rPr lang="es-ES" b="1" dirty="0" smtClean="0">
                <a:latin typeface="Bell MT" panose="02020503060305020303" pitchFamily="18" charset="0"/>
              </a:rPr>
              <a:t>”</a:t>
            </a:r>
            <a:endParaRPr lang="es-ES" b="1" dirty="0">
              <a:latin typeface="Bell MT" panose="02020503060305020303" pitchFamily="18" charset="0"/>
            </a:endParaRPr>
          </a:p>
        </p:txBody>
      </p:sp>
    </p:spTree>
    <p:extLst>
      <p:ext uri="{BB962C8B-B14F-4D97-AF65-F5344CB8AC3E}">
        <p14:creationId xmlns:p14="http://schemas.microsoft.com/office/powerpoint/2010/main" val="2075425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lstStyle/>
          <a:p>
            <a:pPr algn="ctr"/>
            <a:r>
              <a:rPr lang="es-CO" i="1" dirty="0" smtClean="0"/>
              <a:t>LA INMUTABILIDAD DE DIOS.</a:t>
            </a:r>
            <a:endParaRPr lang="es-CO" i="1" dirty="0"/>
          </a:p>
        </p:txBody>
      </p:sp>
      <p:sp>
        <p:nvSpPr>
          <p:cNvPr id="3" name="Marcador de contenido 2"/>
          <p:cNvSpPr>
            <a:spLocks noGrp="1"/>
          </p:cNvSpPr>
          <p:nvPr>
            <p:ph idx="1"/>
          </p:nvPr>
        </p:nvSpPr>
        <p:spPr>
          <a:xfrm>
            <a:off x="838200" y="1825625"/>
            <a:ext cx="10515600" cy="4875426"/>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ES" dirty="0" smtClean="0">
                <a:solidFill>
                  <a:srgbClr val="FF0000"/>
                </a:solidFill>
              </a:rPr>
              <a:t>Santiago 1:17. </a:t>
            </a:r>
          </a:p>
          <a:p>
            <a:pPr marL="0" indent="0" algn="ctr">
              <a:buNone/>
            </a:pPr>
            <a:r>
              <a:rPr lang="es-ES" dirty="0" smtClean="0"/>
              <a:t>“</a:t>
            </a:r>
            <a:r>
              <a:rPr lang="es-ES" dirty="0" smtClean="0">
                <a:latin typeface="Bell MT" panose="02020503060305020303" pitchFamily="18" charset="0"/>
              </a:rPr>
              <a:t>Toda buena dádiva, y todo don perfecto es de lo alto, que desciende del Padre de las lumbres, en el cual no hay </a:t>
            </a:r>
            <a:r>
              <a:rPr lang="es-ES" u="sng" dirty="0" smtClean="0">
                <a:latin typeface="Bell MT" panose="02020503060305020303" pitchFamily="18" charset="0"/>
              </a:rPr>
              <a:t>mudanza</a:t>
            </a:r>
            <a:r>
              <a:rPr lang="es-ES" dirty="0" smtClean="0">
                <a:latin typeface="Bell MT" panose="02020503060305020303" pitchFamily="18" charset="0"/>
              </a:rPr>
              <a:t>, ni sombra de </a:t>
            </a:r>
            <a:r>
              <a:rPr lang="es-ES" u="sng" dirty="0" smtClean="0">
                <a:latin typeface="Bell MT" panose="02020503060305020303" pitchFamily="18" charset="0"/>
              </a:rPr>
              <a:t>variación</a:t>
            </a:r>
            <a:r>
              <a:rPr lang="es-ES" dirty="0" smtClean="0"/>
              <a:t>”. </a:t>
            </a:r>
          </a:p>
          <a:p>
            <a:pPr marL="0" indent="0" algn="ctr">
              <a:buNone/>
            </a:pPr>
            <a:r>
              <a:rPr lang="es-ES" dirty="0" smtClean="0">
                <a:solidFill>
                  <a:srgbClr val="FF0000"/>
                </a:solidFill>
              </a:rPr>
              <a:t>Hebreos 13.8.</a:t>
            </a:r>
          </a:p>
          <a:p>
            <a:pPr marL="0" indent="0" algn="ctr">
              <a:buNone/>
            </a:pPr>
            <a:r>
              <a:rPr lang="es-ES" dirty="0" smtClean="0"/>
              <a:t>“</a:t>
            </a:r>
            <a:r>
              <a:rPr lang="es-ES" dirty="0" smtClean="0">
                <a:latin typeface="Bell MT" panose="02020503060305020303" pitchFamily="18" charset="0"/>
              </a:rPr>
              <a:t>Jesucristo es el </a:t>
            </a:r>
            <a:r>
              <a:rPr lang="es-ES" u="sng" dirty="0" smtClean="0">
                <a:latin typeface="Bell MT" panose="02020503060305020303" pitchFamily="18" charset="0"/>
              </a:rPr>
              <a:t>mismo</a:t>
            </a:r>
            <a:r>
              <a:rPr lang="es-ES" dirty="0" smtClean="0">
                <a:latin typeface="Bell MT" panose="02020503060305020303" pitchFamily="18" charset="0"/>
              </a:rPr>
              <a:t> ayer, hoy y por los siglos</a:t>
            </a:r>
            <a:r>
              <a:rPr lang="es-ES" dirty="0" smtClean="0"/>
              <a:t>”.</a:t>
            </a:r>
          </a:p>
          <a:p>
            <a:pPr marL="0" indent="0" algn="ctr">
              <a:buNone/>
            </a:pPr>
            <a:r>
              <a:rPr lang="es-ES" dirty="0" smtClean="0"/>
              <a:t>Si el Padre y el Hijo son “inmutables”, esto quiere decir que su “revelación”, también es “inmutable”, como lo vimos en Números 23:19. </a:t>
            </a:r>
          </a:p>
          <a:p>
            <a:pPr marL="0" indent="0" algn="ctr">
              <a:buNone/>
            </a:pPr>
            <a:endParaRPr lang="es-ES" sz="3500" b="1" dirty="0" smtClean="0"/>
          </a:p>
          <a:p>
            <a:pPr marL="0" indent="0" algn="ctr">
              <a:buNone/>
            </a:pPr>
            <a:r>
              <a:rPr lang="es-ES" sz="3500" b="1" dirty="0" smtClean="0"/>
              <a:t>Esto quiere decir que </a:t>
            </a:r>
            <a:r>
              <a:rPr lang="es-ES" sz="3500" b="1" dirty="0"/>
              <a:t>l</a:t>
            </a:r>
            <a:r>
              <a:rPr lang="es-ES" sz="3500" b="1" dirty="0" smtClean="0"/>
              <a:t>a ley y las profecías son </a:t>
            </a:r>
            <a:r>
              <a:rPr lang="es-ES" sz="3500" b="1" u="sng" dirty="0" smtClean="0"/>
              <a:t>inmutables</a:t>
            </a:r>
            <a:r>
              <a:rPr lang="es-ES" sz="3500" b="1" dirty="0" smtClean="0"/>
              <a:t>, porque son un reflejo de su carácter</a:t>
            </a:r>
            <a:r>
              <a:rPr lang="es-ES" sz="3500" b="1" dirty="0" smtClean="0"/>
              <a:t>. </a:t>
            </a:r>
          </a:p>
          <a:p>
            <a:pPr marL="0" indent="0" algn="ctr">
              <a:buNone/>
            </a:pPr>
            <a:r>
              <a:rPr lang="es-ES" sz="3500" b="1" dirty="0" smtClean="0"/>
              <a:t>Él ha dicho: “No cambiaré lo que ha salido de mis labios”.</a:t>
            </a:r>
            <a:endParaRPr lang="es-ES" sz="3500" b="1" dirty="0" smtClean="0"/>
          </a:p>
          <a:p>
            <a:pPr marL="0" indent="0" algn="ctr">
              <a:buNone/>
            </a:pPr>
            <a:r>
              <a:rPr lang="es-ES" dirty="0" smtClean="0">
                <a:solidFill>
                  <a:srgbClr val="FF0000"/>
                </a:solidFill>
              </a:rPr>
              <a:t>(</a:t>
            </a:r>
            <a:r>
              <a:rPr lang="es-ES" u="sng" dirty="0" smtClean="0">
                <a:solidFill>
                  <a:srgbClr val="FF0000"/>
                </a:solidFill>
              </a:rPr>
              <a:t>Ver Mat.5:17-20</a:t>
            </a:r>
            <a:r>
              <a:rPr lang="es-ES" dirty="0" smtClean="0">
                <a:solidFill>
                  <a:srgbClr val="FF0000"/>
                </a:solidFill>
              </a:rPr>
              <a:t>).</a:t>
            </a:r>
            <a:endParaRPr lang="es-ES" dirty="0">
              <a:solidFill>
                <a:srgbClr val="FF0000"/>
              </a:solidFill>
            </a:endParaRPr>
          </a:p>
        </p:txBody>
      </p:sp>
    </p:spTree>
    <p:extLst>
      <p:ext uri="{BB962C8B-B14F-4D97-AF65-F5344CB8AC3E}">
        <p14:creationId xmlns:p14="http://schemas.microsoft.com/office/powerpoint/2010/main" val="23990581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barn(inVertical)">
                                      <p:cBhvr>
                                        <p:cTn id="19" dur="500"/>
                                        <p:tgtEl>
                                          <p:spTgt spid="3">
                                            <p:txEl>
                                              <p:pRg st="7" end="7"/>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barn(inVertical)">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algn="ctr"/>
            <a:r>
              <a:rPr lang="es-CO" sz="3600" b="1" i="1" dirty="0" smtClean="0">
                <a:latin typeface="Bell MT" panose="02020503060305020303" pitchFamily="18" charset="0"/>
              </a:rPr>
              <a:t>¿CUÁL ES EL OBJETO DE LA “REVELACIÓN?</a:t>
            </a:r>
            <a:endParaRPr lang="es-CO" sz="3600" b="1" i="1" dirty="0">
              <a:latin typeface="Bell MT" panose="02020503060305020303" pitchFamily="18" charset="0"/>
            </a:endParaRPr>
          </a:p>
        </p:txBody>
      </p:sp>
      <p:sp>
        <p:nvSpPr>
          <p:cNvPr id="3" name="Marcador de contenido 2"/>
          <p:cNvSpPr>
            <a:spLocks noGrp="1"/>
          </p:cNvSpPr>
          <p:nvPr>
            <p:ph idx="1"/>
          </p:nvPr>
        </p:nvSpPr>
        <p:spPr>
          <a:xfrm>
            <a:off x="838200" y="1825625"/>
            <a:ext cx="10515600" cy="2664488"/>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3200" dirty="0" smtClean="0">
                <a:solidFill>
                  <a:srgbClr val="FF0000"/>
                </a:solidFill>
              </a:rPr>
              <a:t>Ap.1.3.</a:t>
            </a:r>
            <a:endParaRPr lang="es-CO" sz="3200" dirty="0">
              <a:solidFill>
                <a:srgbClr val="FF0000"/>
              </a:solidFill>
            </a:endParaRPr>
          </a:p>
          <a:p>
            <a:pPr marL="0" indent="0" algn="ctr">
              <a:buNone/>
            </a:pPr>
            <a:r>
              <a:rPr lang="es-ES" dirty="0" smtClean="0"/>
              <a:t>“</a:t>
            </a:r>
            <a:r>
              <a:rPr lang="es-ES" i="1" dirty="0" smtClean="0">
                <a:latin typeface="Bell MT" panose="02020503060305020303" pitchFamily="18" charset="0"/>
              </a:rPr>
              <a:t>Dichoso el que </a:t>
            </a:r>
            <a:r>
              <a:rPr lang="es-ES" b="1" i="1" u="sng" dirty="0" smtClean="0">
                <a:latin typeface="Bell MT" panose="02020503060305020303" pitchFamily="18" charset="0"/>
              </a:rPr>
              <a:t>lee</a:t>
            </a:r>
            <a:r>
              <a:rPr lang="es-ES" i="1" dirty="0" smtClean="0">
                <a:latin typeface="Bell MT" panose="02020503060305020303" pitchFamily="18" charset="0"/>
              </a:rPr>
              <a:t> y los que </a:t>
            </a:r>
            <a:r>
              <a:rPr lang="es-ES" b="1" i="1" u="sng" dirty="0" smtClean="0">
                <a:latin typeface="Bell MT" panose="02020503060305020303" pitchFamily="18" charset="0"/>
              </a:rPr>
              <a:t>escuchan</a:t>
            </a:r>
            <a:r>
              <a:rPr lang="es-ES" i="1" dirty="0" smtClean="0">
                <a:latin typeface="Bell MT" panose="02020503060305020303" pitchFamily="18" charset="0"/>
              </a:rPr>
              <a:t> esta profecía y hacen </a:t>
            </a:r>
            <a:r>
              <a:rPr lang="es-ES" b="1" i="1" u="sng" dirty="0" smtClean="0">
                <a:latin typeface="Bell MT" panose="02020503060305020303" pitchFamily="18" charset="0"/>
              </a:rPr>
              <a:t>caso</a:t>
            </a:r>
            <a:r>
              <a:rPr lang="es-ES" i="1" u="sng" dirty="0" smtClean="0">
                <a:latin typeface="Bell MT" panose="02020503060305020303" pitchFamily="18" charset="0"/>
              </a:rPr>
              <a:t> de lo que está escrito en ella</a:t>
            </a:r>
            <a:r>
              <a:rPr lang="es-ES" i="1" dirty="0" smtClean="0">
                <a:latin typeface="Bell MT" panose="02020503060305020303" pitchFamily="18" charset="0"/>
              </a:rPr>
              <a:t>, porque el </a:t>
            </a:r>
            <a:r>
              <a:rPr lang="es-ES" b="1" i="1" u="sng" dirty="0" smtClean="0">
                <a:latin typeface="Bell MT" panose="02020503060305020303" pitchFamily="18" charset="0"/>
              </a:rPr>
              <a:t>momento está cerca</a:t>
            </a:r>
            <a:r>
              <a:rPr lang="es-ES" dirty="0" smtClean="0"/>
              <a:t>”.</a:t>
            </a:r>
          </a:p>
          <a:p>
            <a:pPr marL="0" indent="0" algn="ctr">
              <a:buNone/>
            </a:pPr>
            <a:r>
              <a:rPr lang="es-ES" dirty="0" smtClean="0"/>
              <a:t>¿</a:t>
            </a:r>
            <a:r>
              <a:rPr lang="es-ES" sz="3200" b="1" dirty="0" smtClean="0"/>
              <a:t>Que orden recibieron tanto Juan como EGW, con respecto a la revelación que se les dio?</a:t>
            </a:r>
          </a:p>
        </p:txBody>
      </p:sp>
      <p:sp>
        <p:nvSpPr>
          <p:cNvPr id="4" name="Rectángulo 3"/>
          <p:cNvSpPr/>
          <p:nvPr/>
        </p:nvSpPr>
        <p:spPr>
          <a:xfrm>
            <a:off x="832513" y="4841121"/>
            <a:ext cx="5164541" cy="1631216"/>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solidFill>
                  <a:srgbClr val="FF0000"/>
                </a:solidFill>
              </a:rPr>
              <a:t>Ap.1:19.</a:t>
            </a:r>
            <a:r>
              <a:rPr lang="es-ES" sz="2800" dirty="0">
                <a:solidFill>
                  <a:prstClr val="black"/>
                </a:solidFill>
              </a:rPr>
              <a:t> “</a:t>
            </a:r>
            <a:r>
              <a:rPr lang="es-ES" sz="2400" i="1" dirty="0">
                <a:solidFill>
                  <a:prstClr val="black"/>
                </a:solidFill>
                <a:latin typeface="Bell MT" panose="02020503060305020303" pitchFamily="18" charset="0"/>
              </a:rPr>
              <a:t>Escribe esto que has visto: lo que está sucediendo y lo que va a suceder después</a:t>
            </a:r>
            <a:r>
              <a:rPr lang="es-ES" sz="2400" dirty="0">
                <a:solidFill>
                  <a:prstClr val="black"/>
                </a:solidFill>
              </a:rPr>
              <a:t>”.  </a:t>
            </a:r>
          </a:p>
          <a:p>
            <a:r>
              <a:rPr lang="es-ES" sz="2400" dirty="0">
                <a:solidFill>
                  <a:prstClr val="black"/>
                </a:solidFill>
              </a:rPr>
              <a:t>Revelada en el año 96 d. C. </a:t>
            </a:r>
            <a:endParaRPr lang="es-CO" sz="2400" dirty="0">
              <a:solidFill>
                <a:prstClr val="black"/>
              </a:solidFill>
            </a:endParaRPr>
          </a:p>
        </p:txBody>
      </p:sp>
      <p:sp>
        <p:nvSpPr>
          <p:cNvPr id="5" name="Rectángulo 4"/>
          <p:cNvSpPr/>
          <p:nvPr/>
        </p:nvSpPr>
        <p:spPr>
          <a:xfrm>
            <a:off x="6073254" y="4841121"/>
            <a:ext cx="5280546" cy="1569660"/>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r"/>
            <a:r>
              <a:rPr lang="es-ES" sz="2400" dirty="0">
                <a:solidFill>
                  <a:srgbClr val="FF0000"/>
                </a:solidFill>
              </a:rPr>
              <a:t>Historia de la Redención, p 9.2:</a:t>
            </a:r>
            <a:r>
              <a:rPr lang="es-ES" sz="2400" dirty="0">
                <a:solidFill>
                  <a:prstClr val="black"/>
                </a:solidFill>
              </a:rPr>
              <a:t> “</a:t>
            </a:r>
            <a:r>
              <a:rPr lang="es-ES" sz="2400" i="1" dirty="0">
                <a:solidFill>
                  <a:prstClr val="black"/>
                </a:solidFill>
                <a:latin typeface="Bell MT" panose="02020503060305020303" pitchFamily="18" charset="0"/>
              </a:rPr>
              <a:t>En esa ocasión-1858- EGW, recibió una visión, con respecto al gran conflicto, entre Cristo y Satanás, y se me dijo que debía escribirlos</a:t>
            </a:r>
            <a:r>
              <a:rPr lang="es-ES" sz="2400" dirty="0">
                <a:solidFill>
                  <a:prstClr val="black"/>
                </a:solidFill>
              </a:rPr>
              <a:t>”</a:t>
            </a:r>
          </a:p>
        </p:txBody>
      </p:sp>
    </p:spTree>
    <p:extLst>
      <p:ext uri="{BB962C8B-B14F-4D97-AF65-F5344CB8AC3E}">
        <p14:creationId xmlns:p14="http://schemas.microsoft.com/office/powerpoint/2010/main" val="56497167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mph" presetSubtype="0" fill="hold" nodeType="clickEffect">
                                  <p:stCondLst>
                                    <p:cond delay="0"/>
                                  </p:stCondLst>
                                  <p:childTnLst>
                                    <p:animClr clrSpc="hsl" dir="cw">
                                      <p:cBhvr override="childStyle">
                                        <p:cTn id="6" dur="500" fill="hold"/>
                                        <p:tgtEl>
                                          <p:spTgt spid="3">
                                            <p:txEl>
                                              <p:pRg st="2" end="2"/>
                                            </p:txEl>
                                          </p:spTgt>
                                        </p:tgtEl>
                                        <p:attrNameLst>
                                          <p:attrName>style.color</p:attrName>
                                        </p:attrNameLst>
                                      </p:cBhvr>
                                      <p:by>
                                        <p:hsl h="0" s="12549" l="25098"/>
                                      </p:by>
                                    </p:animClr>
                                    <p:animClr clrSpc="hsl" dir="cw">
                                      <p:cBhvr>
                                        <p:cTn id="7" dur="500" fill="hold"/>
                                        <p:tgtEl>
                                          <p:spTgt spid="3">
                                            <p:txEl>
                                              <p:pRg st="2" end="2"/>
                                            </p:txEl>
                                          </p:spTgt>
                                        </p:tgtEl>
                                        <p:attrNameLst>
                                          <p:attrName>fillcolor</p:attrName>
                                        </p:attrNameLst>
                                      </p:cBhvr>
                                      <p:by>
                                        <p:hsl h="0" s="12549" l="25098"/>
                                      </p:by>
                                    </p:animClr>
                                    <p:animClr clrSpc="hsl" dir="cw">
                                      <p:cBhvr>
                                        <p:cTn id="8" dur="500" fill="hold"/>
                                        <p:tgtEl>
                                          <p:spTgt spid="3">
                                            <p:txEl>
                                              <p:pRg st="2" end="2"/>
                                            </p:txEl>
                                          </p:spTgt>
                                        </p:tgtEl>
                                        <p:attrNameLst>
                                          <p:attrName>stroke.color</p:attrName>
                                        </p:attrNameLst>
                                      </p:cBhvr>
                                      <p:by>
                                        <p:hsl h="0" s="12549" l="25098"/>
                                      </p:by>
                                    </p:animClr>
                                    <p:set>
                                      <p:cBhvr>
                                        <p:cTn id="9" dur="500" fill="hold"/>
                                        <p:tgtEl>
                                          <p:spTgt spid="3">
                                            <p:txEl>
                                              <p:pRg st="2" end="2"/>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algn="ctr"/>
            <a:r>
              <a:rPr lang="es-CO" sz="4000" i="1" dirty="0" smtClean="0">
                <a:latin typeface="Bell MT" panose="02020503060305020303" pitchFamily="18" charset="0"/>
              </a:rPr>
              <a:t>¡DOS GRANDES PODERES ENFRENTADOS!</a:t>
            </a:r>
            <a:endParaRPr lang="es-CO" sz="4000" i="1" dirty="0">
              <a:latin typeface="Bell MT" panose="02020503060305020303" pitchFamily="18" charset="0"/>
            </a:endParaRPr>
          </a:p>
        </p:txBody>
      </p:sp>
      <p:sp>
        <p:nvSpPr>
          <p:cNvPr id="3" name="Marcador de contenido 2"/>
          <p:cNvSpPr>
            <a:spLocks noGrp="1"/>
          </p:cNvSpPr>
          <p:nvPr>
            <p:ph idx="1"/>
          </p:nvPr>
        </p:nvSpPr>
        <p:spPr>
          <a:xfrm>
            <a:off x="838200" y="1825626"/>
            <a:ext cx="10515600" cy="2214112"/>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ES" dirty="0" smtClean="0"/>
              <a:t>EGW dice: “</a:t>
            </a:r>
            <a:r>
              <a:rPr lang="es-ES" i="1" dirty="0" smtClean="0">
                <a:latin typeface="Bell MT" panose="02020503060305020303" pitchFamily="18" charset="0"/>
              </a:rPr>
              <a:t>En una y otra ocasión se me permitió contemplar las peripecias de la gran lucha secular entre Cristo, Príncipe de la vida, Autor de nuestra salvación, y Satanás, príncipe del mal, autor del pecado y primer transgresor de la santa ley de Dios</a:t>
            </a:r>
            <a:r>
              <a:rPr lang="es-ES" dirty="0" smtClean="0"/>
              <a:t>”</a:t>
            </a:r>
          </a:p>
          <a:p>
            <a:pPr marL="0" indent="0" algn="ctr">
              <a:buNone/>
            </a:pPr>
            <a:endParaRPr lang="es-ES" dirty="0"/>
          </a:p>
          <a:p>
            <a:pPr marL="0" indent="0" algn="ctr">
              <a:buNone/>
            </a:pPr>
            <a:r>
              <a:rPr lang="es-ES" sz="3600" b="1" u="sng" dirty="0" smtClean="0"/>
              <a:t>Dos caracteres enfrentados</a:t>
            </a:r>
          </a:p>
          <a:p>
            <a:pPr marL="0" indent="0" algn="ctr">
              <a:buNone/>
            </a:pPr>
            <a:endParaRPr lang="es-CO" sz="3600" b="1" u="sng" dirty="0"/>
          </a:p>
        </p:txBody>
      </p:sp>
      <p:sp>
        <p:nvSpPr>
          <p:cNvPr id="4" name="Rectángulo 3"/>
          <p:cNvSpPr/>
          <p:nvPr/>
        </p:nvSpPr>
        <p:spPr>
          <a:xfrm>
            <a:off x="6564573" y="4333838"/>
            <a:ext cx="4789227" cy="2000548"/>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pPr algn="r"/>
            <a:r>
              <a:rPr lang="es-ES" sz="2800" dirty="0">
                <a:solidFill>
                  <a:srgbClr val="FF0000"/>
                </a:solidFill>
              </a:rPr>
              <a:t>Juan 8:44</a:t>
            </a:r>
            <a:r>
              <a:rPr lang="es-ES" sz="2400" dirty="0">
                <a:solidFill>
                  <a:prstClr val="black"/>
                </a:solidFill>
              </a:rPr>
              <a:t>: “</a:t>
            </a:r>
            <a:r>
              <a:rPr lang="es-ES" sz="2400" i="1" dirty="0">
                <a:solidFill>
                  <a:prstClr val="black"/>
                </a:solidFill>
                <a:latin typeface="Bell MT" panose="02020503060305020303" pitchFamily="18" charset="0"/>
              </a:rPr>
              <a:t>El, homicida ha sido desde el principio, y no permaneció en la verdad, porque no hay verdad en él. Cuando habla mentira, de suyo habla; porque es mentiroso, y padre de mentira</a:t>
            </a:r>
            <a:r>
              <a:rPr lang="es-ES" sz="2400" dirty="0">
                <a:solidFill>
                  <a:prstClr val="black"/>
                </a:solidFill>
              </a:rPr>
              <a:t>”.  </a:t>
            </a:r>
          </a:p>
        </p:txBody>
      </p:sp>
      <p:sp>
        <p:nvSpPr>
          <p:cNvPr id="5" name="Rectángulo 4"/>
          <p:cNvSpPr/>
          <p:nvPr/>
        </p:nvSpPr>
        <p:spPr>
          <a:xfrm>
            <a:off x="838200" y="4333838"/>
            <a:ext cx="4893860" cy="2246769"/>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wrap="square">
            <a:spAutoFit/>
          </a:bodyPr>
          <a:lstStyle/>
          <a:p>
            <a:r>
              <a:rPr lang="es-ES" sz="2800" dirty="0">
                <a:solidFill>
                  <a:srgbClr val="FF0000"/>
                </a:solidFill>
              </a:rPr>
              <a:t>Números 23:29</a:t>
            </a:r>
            <a:r>
              <a:rPr lang="es-ES" sz="2800" dirty="0">
                <a:solidFill>
                  <a:prstClr val="black"/>
                </a:solidFill>
              </a:rPr>
              <a:t>: “</a:t>
            </a:r>
            <a:r>
              <a:rPr lang="es-ES" sz="2800" i="1" dirty="0">
                <a:solidFill>
                  <a:prstClr val="black"/>
                </a:solidFill>
                <a:latin typeface="Bell MT" panose="02020503060305020303" pitchFamily="18" charset="0"/>
              </a:rPr>
              <a:t>Dios no es hombre, para que </a:t>
            </a:r>
            <a:r>
              <a:rPr lang="es-ES" sz="2800" i="1" u="sng" dirty="0">
                <a:solidFill>
                  <a:prstClr val="black"/>
                </a:solidFill>
                <a:latin typeface="Bell MT" panose="02020503060305020303" pitchFamily="18" charset="0"/>
              </a:rPr>
              <a:t>mienta</a:t>
            </a:r>
            <a:r>
              <a:rPr lang="es-ES" sz="2800" i="1" dirty="0">
                <a:solidFill>
                  <a:prstClr val="black"/>
                </a:solidFill>
                <a:latin typeface="Bell MT" panose="02020503060305020303" pitchFamily="18" charset="0"/>
              </a:rPr>
              <a:t>; ni hijo de hombre para que se </a:t>
            </a:r>
            <a:r>
              <a:rPr lang="es-ES" sz="2800" i="1" u="sng" dirty="0">
                <a:solidFill>
                  <a:prstClr val="black"/>
                </a:solidFill>
                <a:latin typeface="Bell MT" panose="02020503060305020303" pitchFamily="18" charset="0"/>
              </a:rPr>
              <a:t>arrepienta</a:t>
            </a:r>
            <a:r>
              <a:rPr lang="es-ES" sz="2800" i="1" dirty="0">
                <a:solidFill>
                  <a:prstClr val="black"/>
                </a:solidFill>
                <a:latin typeface="Bell MT" panose="02020503060305020303" pitchFamily="18" charset="0"/>
              </a:rPr>
              <a:t>. El dijo, ¿y no hará?; habló, ¿y no lo efectuará? </a:t>
            </a:r>
          </a:p>
        </p:txBody>
      </p:sp>
    </p:spTree>
    <p:extLst>
      <p:ext uri="{BB962C8B-B14F-4D97-AF65-F5344CB8AC3E}">
        <p14:creationId xmlns:p14="http://schemas.microsoft.com/office/powerpoint/2010/main" val="8789044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3900"/>
            <a:ext cx="10515600" cy="6264322"/>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lgn="ctr">
              <a:buNone/>
            </a:pPr>
            <a:r>
              <a:rPr lang="es-CO" sz="3600" dirty="0" smtClean="0"/>
              <a:t>Estoy profundamente maravillado en este momento, al considerar el cumplimiento de </a:t>
            </a:r>
            <a:r>
              <a:rPr lang="es-CO" sz="3600" dirty="0" smtClean="0">
                <a:solidFill>
                  <a:srgbClr val="FF0000"/>
                </a:solidFill>
              </a:rPr>
              <a:t>Juan 16:13:</a:t>
            </a:r>
            <a:r>
              <a:rPr lang="es-ES" sz="3600" dirty="0">
                <a:solidFill>
                  <a:srgbClr val="FF0000"/>
                </a:solidFill>
              </a:rPr>
              <a:t> </a:t>
            </a:r>
            <a:endParaRPr lang="es-ES" sz="3600" dirty="0" smtClean="0">
              <a:solidFill>
                <a:srgbClr val="FF0000"/>
              </a:solidFill>
            </a:endParaRPr>
          </a:p>
          <a:p>
            <a:pPr marL="0" indent="0" algn="ctr">
              <a:buNone/>
            </a:pPr>
            <a:endParaRPr lang="es-ES" sz="3600" dirty="0" smtClean="0"/>
          </a:p>
          <a:p>
            <a:pPr marL="0" indent="0" algn="ctr">
              <a:buNone/>
            </a:pPr>
            <a:r>
              <a:rPr lang="es-ES" sz="3600" dirty="0" smtClean="0"/>
              <a:t>“</a:t>
            </a:r>
            <a:r>
              <a:rPr lang="es-ES" sz="3600" dirty="0" smtClean="0">
                <a:latin typeface="Bell MT" panose="02020503060305020303" pitchFamily="18" charset="0"/>
              </a:rPr>
              <a:t>Pero </a:t>
            </a:r>
            <a:r>
              <a:rPr lang="es-ES" sz="3600" dirty="0">
                <a:latin typeface="Bell MT" panose="02020503060305020303" pitchFamily="18" charset="0"/>
              </a:rPr>
              <a:t>cuando venga el Espíritu de verdad, Él os guiará a toda verdad; porque no hablará de sí mismo, sino que hablará todo lo que oiga, y os hará saber las cosas que han de </a:t>
            </a:r>
            <a:r>
              <a:rPr lang="es-ES" sz="3600" dirty="0" smtClean="0">
                <a:latin typeface="Bell MT" panose="02020503060305020303" pitchFamily="18" charset="0"/>
              </a:rPr>
              <a:t>venir</a:t>
            </a:r>
            <a:r>
              <a:rPr lang="es-ES" sz="3600" dirty="0" smtClean="0"/>
              <a:t>”.</a:t>
            </a:r>
          </a:p>
          <a:p>
            <a:pPr marL="0" indent="0" algn="ctr">
              <a:buNone/>
            </a:pPr>
            <a:endParaRPr lang="es-ES" sz="3600" dirty="0"/>
          </a:p>
          <a:p>
            <a:pPr marL="0" indent="0" algn="ctr">
              <a:buNone/>
            </a:pPr>
            <a:r>
              <a:rPr lang="es-ES" sz="3600" dirty="0" smtClean="0"/>
              <a:t>A medida que pasa el tiempo, el Espíritu Santo, en cumplimiento de esta promesa revela nuevas facetas de la  Palabra de Dios que antes no se habían comprendido plenamente. </a:t>
            </a:r>
          </a:p>
          <a:p>
            <a:pPr marL="0" indent="0" algn="ctr">
              <a:buNone/>
            </a:pPr>
            <a:r>
              <a:rPr lang="es-ES" sz="4400" i="1" dirty="0" smtClean="0"/>
              <a:t>Veamos.</a:t>
            </a:r>
            <a:endParaRPr lang="es-CO" sz="4400" i="1" dirty="0"/>
          </a:p>
        </p:txBody>
      </p:sp>
    </p:spTree>
    <p:extLst>
      <p:ext uri="{BB962C8B-B14F-4D97-AF65-F5344CB8AC3E}">
        <p14:creationId xmlns:p14="http://schemas.microsoft.com/office/powerpoint/2010/main" val="81957355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958708"/>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pPr algn="ctr"/>
            <a:r>
              <a:rPr lang="es-CO" sz="4800" b="1" i="1" dirty="0" smtClean="0"/>
              <a:t>La gran contradicción.</a:t>
            </a:r>
            <a:endParaRPr lang="es-CO" sz="4800" b="1" i="1" dirty="0"/>
          </a:p>
        </p:txBody>
      </p:sp>
      <p:sp>
        <p:nvSpPr>
          <p:cNvPr id="3" name="Marcador de contenido 2"/>
          <p:cNvSpPr>
            <a:spLocks noGrp="1"/>
          </p:cNvSpPr>
          <p:nvPr>
            <p:ph idx="1"/>
          </p:nvPr>
        </p:nvSpPr>
        <p:spPr>
          <a:xfrm>
            <a:off x="838200" y="1825625"/>
            <a:ext cx="10515600" cy="4861778"/>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dirty="0" smtClean="0"/>
              <a:t>Los líderes del pueblo de Israel deberían saber quien era Jesús, lo deberían reconocer a través de su carácter que era “invariable”, puesto que ellos leían el Antiguo Testamento , donde estaba registrado el carácter de Dios, pero he aquí que no lo conocían.</a:t>
            </a:r>
          </a:p>
          <a:p>
            <a:pPr marL="0" indent="0" algn="ctr">
              <a:buNone/>
            </a:pPr>
            <a:r>
              <a:rPr lang="es-CO" dirty="0" smtClean="0"/>
              <a:t>Por ende Cristo advirtió a sus discípulos: </a:t>
            </a:r>
          </a:p>
          <a:p>
            <a:pPr marL="0" indent="0" algn="ctr">
              <a:buNone/>
            </a:pPr>
            <a:r>
              <a:rPr lang="es-ES" dirty="0" smtClean="0"/>
              <a:t>“</a:t>
            </a:r>
            <a:r>
              <a:rPr lang="es-ES" dirty="0" smtClean="0">
                <a:latin typeface="Bell MT" panose="02020503060305020303" pitchFamily="18" charset="0"/>
              </a:rPr>
              <a:t>Os </a:t>
            </a:r>
            <a:r>
              <a:rPr lang="es-ES" dirty="0">
                <a:latin typeface="Bell MT" panose="02020503060305020303" pitchFamily="18" charset="0"/>
              </a:rPr>
              <a:t>echarán de las sinagogas; y aun viene la hora cuando cualquiera que os mate, pensará que rinde servicio a </a:t>
            </a:r>
            <a:r>
              <a:rPr lang="es-ES" dirty="0" smtClean="0">
                <a:latin typeface="Bell MT" panose="02020503060305020303" pitchFamily="18" charset="0"/>
              </a:rPr>
              <a:t>Dios. Y </a:t>
            </a:r>
            <a:r>
              <a:rPr lang="es-ES" dirty="0">
                <a:latin typeface="Bell MT" panose="02020503060305020303" pitchFamily="18" charset="0"/>
              </a:rPr>
              <a:t>esto os harán, porque no han </a:t>
            </a:r>
            <a:r>
              <a:rPr lang="es-ES" u="sng" dirty="0">
                <a:latin typeface="Bell MT" panose="02020503060305020303" pitchFamily="18" charset="0"/>
              </a:rPr>
              <a:t>conocido al Padre, ni a </a:t>
            </a:r>
            <a:r>
              <a:rPr lang="es-ES" u="sng" dirty="0" smtClean="0">
                <a:latin typeface="Bell MT" panose="02020503060305020303" pitchFamily="18" charset="0"/>
              </a:rPr>
              <a:t>mí</a:t>
            </a:r>
            <a:r>
              <a:rPr lang="es-ES" dirty="0" smtClean="0"/>
              <a:t>”. </a:t>
            </a:r>
            <a:r>
              <a:rPr lang="es-ES" dirty="0" smtClean="0">
                <a:solidFill>
                  <a:srgbClr val="FF0000"/>
                </a:solidFill>
              </a:rPr>
              <a:t>(Juan 16:2,3).</a:t>
            </a:r>
          </a:p>
          <a:p>
            <a:pPr marL="0" indent="0" algn="ctr">
              <a:buNone/>
            </a:pPr>
            <a:r>
              <a:rPr lang="es-ES" dirty="0" smtClean="0"/>
              <a:t>El Evangelio según San Juan narra un episodio, que refleja esta situación, con relación a la curación de un ciego de nacimiento: </a:t>
            </a:r>
          </a:p>
          <a:p>
            <a:pPr marL="0" indent="0" algn="ctr">
              <a:buNone/>
            </a:pPr>
            <a:r>
              <a:rPr lang="es-CO" dirty="0" smtClean="0">
                <a:solidFill>
                  <a:srgbClr val="FF0000"/>
                </a:solidFill>
              </a:rPr>
              <a:t>Juan 9:29,30</a:t>
            </a:r>
            <a:r>
              <a:rPr lang="es-CO" dirty="0" smtClean="0"/>
              <a:t>.</a:t>
            </a:r>
            <a:r>
              <a:rPr lang="es-ES" dirty="0" smtClean="0"/>
              <a:t> </a:t>
            </a:r>
            <a:r>
              <a:rPr lang="es-ES" dirty="0"/>
              <a:t>Nosotros sabemos que Dios habló a Moisés; pero Éste, no </a:t>
            </a:r>
            <a:r>
              <a:rPr lang="es-ES" u="sng" dirty="0"/>
              <a:t>sabemos de dónde </a:t>
            </a:r>
            <a:r>
              <a:rPr lang="es-ES" u="sng" dirty="0" smtClean="0"/>
              <a:t>sea</a:t>
            </a:r>
            <a:r>
              <a:rPr lang="es-ES" dirty="0" smtClean="0"/>
              <a:t>. Respondió </a:t>
            </a:r>
            <a:r>
              <a:rPr lang="es-ES" dirty="0"/>
              <a:t>el hombre, y les dijo: </a:t>
            </a:r>
            <a:r>
              <a:rPr lang="es-ES" u="sng" dirty="0"/>
              <a:t>Por cierto, cosa maravillosa es ésta, que vosotros no sepáis de dónde sea, y a mí me abrió los ojos</a:t>
            </a:r>
            <a:r>
              <a:rPr lang="es-ES" dirty="0"/>
              <a:t>. </a:t>
            </a:r>
            <a:r>
              <a:rPr lang="es-ES" dirty="0" smtClean="0"/>
              <a:t>34 Y </a:t>
            </a:r>
            <a:r>
              <a:rPr lang="es-ES" dirty="0"/>
              <a:t>le </a:t>
            </a:r>
            <a:r>
              <a:rPr lang="es-ES" u="sng" dirty="0"/>
              <a:t>expulsaron</a:t>
            </a:r>
            <a:r>
              <a:rPr lang="es-ES" dirty="0"/>
              <a:t>.</a:t>
            </a:r>
            <a:endParaRPr lang="es-CO" dirty="0"/>
          </a:p>
        </p:txBody>
      </p:sp>
    </p:spTree>
    <p:extLst>
      <p:ext uri="{BB962C8B-B14F-4D97-AF65-F5344CB8AC3E}">
        <p14:creationId xmlns:p14="http://schemas.microsoft.com/office/powerpoint/2010/main" val="79021267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00503" y="177421"/>
            <a:ext cx="11068333" cy="6523629"/>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Jesús busca al que había sido expulsado de la sinagoga, y le </a:t>
            </a:r>
            <a:r>
              <a:rPr lang="es-CO" dirty="0"/>
              <a:t>dice</a:t>
            </a:r>
            <a:r>
              <a:rPr lang="es-CO" dirty="0" smtClean="0"/>
              <a:t>: ¿</a:t>
            </a:r>
            <a:r>
              <a:rPr lang="es-CO" dirty="0">
                <a:latin typeface="Bell MT" panose="02020503060305020303" pitchFamily="18" charset="0"/>
              </a:rPr>
              <a:t>Crees tú en el Hijo de </a:t>
            </a:r>
            <a:r>
              <a:rPr lang="es-CO" dirty="0" smtClean="0">
                <a:latin typeface="Bell MT" panose="02020503060305020303" pitchFamily="18" charset="0"/>
              </a:rPr>
              <a:t>Dios? Respondió </a:t>
            </a:r>
            <a:r>
              <a:rPr lang="es-CO" dirty="0">
                <a:latin typeface="Bell MT" panose="02020503060305020303" pitchFamily="18" charset="0"/>
              </a:rPr>
              <a:t>él y dijo: ¿Quién es, Señor, para que crea en </a:t>
            </a:r>
            <a:r>
              <a:rPr lang="es-CO" dirty="0" smtClean="0">
                <a:latin typeface="Bell MT" panose="02020503060305020303" pitchFamily="18" charset="0"/>
              </a:rPr>
              <a:t>Él? Y </a:t>
            </a:r>
            <a:r>
              <a:rPr lang="es-CO" dirty="0">
                <a:latin typeface="Bell MT" panose="02020503060305020303" pitchFamily="18" charset="0"/>
              </a:rPr>
              <a:t>Jesús le dijo: Le has visto, y el que habla contigo, Él </a:t>
            </a:r>
            <a:r>
              <a:rPr lang="es-CO" dirty="0" smtClean="0">
                <a:latin typeface="Bell MT" panose="02020503060305020303" pitchFamily="18" charset="0"/>
              </a:rPr>
              <a:t>es. Y </a:t>
            </a:r>
            <a:r>
              <a:rPr lang="es-CO" dirty="0">
                <a:latin typeface="Bell MT" panose="02020503060305020303" pitchFamily="18" charset="0"/>
              </a:rPr>
              <a:t>él dijo: </a:t>
            </a:r>
            <a:r>
              <a:rPr lang="es-CO" u="sng" dirty="0">
                <a:latin typeface="Bell MT" panose="02020503060305020303" pitchFamily="18" charset="0"/>
              </a:rPr>
              <a:t>Creo, Señor; y le </a:t>
            </a:r>
            <a:r>
              <a:rPr lang="es-CO" u="sng" dirty="0" smtClean="0">
                <a:latin typeface="Bell MT" panose="02020503060305020303" pitchFamily="18" charset="0"/>
              </a:rPr>
              <a:t>adoró</a:t>
            </a:r>
            <a:r>
              <a:rPr lang="es-CO" dirty="0" smtClean="0"/>
              <a:t>”. </a:t>
            </a:r>
            <a:r>
              <a:rPr lang="es-CO" dirty="0" smtClean="0">
                <a:solidFill>
                  <a:srgbClr val="FF0000"/>
                </a:solidFill>
              </a:rPr>
              <a:t>(Juan 9:35-38).</a:t>
            </a:r>
            <a:endParaRPr lang="es-CO" dirty="0" smtClean="0"/>
          </a:p>
          <a:p>
            <a:pPr marL="0" indent="0" algn="ctr">
              <a:buNone/>
            </a:pPr>
            <a:r>
              <a:rPr lang="es-CO" dirty="0" smtClean="0"/>
              <a:t>En cambio, sus padres que estaban con la vista puesta en la sinagoga y en sus dirigentes, más no en el Hijo de Dios, </a:t>
            </a:r>
            <a:r>
              <a:rPr lang="es-CO" dirty="0" smtClean="0">
                <a:solidFill>
                  <a:srgbClr val="FF0000"/>
                </a:solidFill>
              </a:rPr>
              <a:t>(Juan 9:18-22)</a:t>
            </a:r>
            <a:r>
              <a:rPr lang="es-CO" dirty="0" smtClean="0"/>
              <a:t> dice: </a:t>
            </a:r>
          </a:p>
          <a:p>
            <a:pPr marL="0" indent="0" algn="ctr">
              <a:buNone/>
            </a:pPr>
            <a:r>
              <a:rPr lang="es-ES" dirty="0" smtClean="0"/>
              <a:t>“</a:t>
            </a:r>
            <a:r>
              <a:rPr lang="es-ES" dirty="0" smtClean="0">
                <a:latin typeface="Bell MT" panose="02020503060305020303" pitchFamily="18" charset="0"/>
              </a:rPr>
              <a:t>Pero </a:t>
            </a:r>
            <a:r>
              <a:rPr lang="es-ES" dirty="0">
                <a:latin typeface="Bell MT" panose="02020503060305020303" pitchFamily="18" charset="0"/>
              </a:rPr>
              <a:t>los judíos no creían de que él había sido ciego, y que había recibido la vista, hasta que llamaron a los padres del que había recibido la vista, </a:t>
            </a:r>
            <a:r>
              <a:rPr lang="es-ES" dirty="0" smtClean="0">
                <a:latin typeface="Bell MT" panose="02020503060305020303" pitchFamily="18" charset="0"/>
              </a:rPr>
              <a:t>y </a:t>
            </a:r>
            <a:r>
              <a:rPr lang="es-ES" dirty="0">
                <a:latin typeface="Bell MT" panose="02020503060305020303" pitchFamily="18" charset="0"/>
              </a:rPr>
              <a:t>les preguntaron, diciendo: ¿Es éste vuestro hijo, el que vosotros decís que nació ciego? ¿Cómo, pues, ve </a:t>
            </a:r>
            <a:r>
              <a:rPr lang="es-ES" dirty="0" smtClean="0">
                <a:latin typeface="Bell MT" panose="02020503060305020303" pitchFamily="18" charset="0"/>
              </a:rPr>
              <a:t>ahora? Respondiendo </a:t>
            </a:r>
            <a:r>
              <a:rPr lang="es-ES" dirty="0">
                <a:latin typeface="Bell MT" panose="02020503060305020303" pitchFamily="18" charset="0"/>
              </a:rPr>
              <a:t>sus padres, les dijeron: Sabemos que éste es nuestro hijo, y que nació </a:t>
            </a:r>
            <a:r>
              <a:rPr lang="es-ES" dirty="0" smtClean="0">
                <a:latin typeface="Bell MT" panose="02020503060305020303" pitchFamily="18" charset="0"/>
              </a:rPr>
              <a:t>ciego; pero </a:t>
            </a:r>
            <a:r>
              <a:rPr lang="es-ES" dirty="0">
                <a:latin typeface="Bell MT" panose="02020503060305020303" pitchFamily="18" charset="0"/>
              </a:rPr>
              <a:t>cómo vea ahora, no lo sabemos; o quién le haya abierto los ojos, nosotros no lo sabemos; edad tiene, preguntadle a él; él hablará por sí </a:t>
            </a:r>
            <a:r>
              <a:rPr lang="es-ES" dirty="0" smtClean="0">
                <a:latin typeface="Bell MT" panose="02020503060305020303" pitchFamily="18" charset="0"/>
              </a:rPr>
              <a:t>mismo. Esto </a:t>
            </a:r>
            <a:r>
              <a:rPr lang="es-ES" dirty="0">
                <a:latin typeface="Bell MT" panose="02020503060305020303" pitchFamily="18" charset="0"/>
              </a:rPr>
              <a:t>dijeron sus padres porque tenían </a:t>
            </a:r>
            <a:r>
              <a:rPr lang="es-ES" u="sng" dirty="0">
                <a:latin typeface="Bell MT" panose="02020503060305020303" pitchFamily="18" charset="0"/>
              </a:rPr>
              <a:t>miedo de los judíos; porque los judíos ya habían acordado que si alguno confesase que Él era el Cristo, debía ser expulsado de la </a:t>
            </a:r>
            <a:r>
              <a:rPr lang="es-ES" u="sng" dirty="0" smtClean="0">
                <a:latin typeface="Bell MT" panose="02020503060305020303" pitchFamily="18" charset="0"/>
              </a:rPr>
              <a:t>sinagoga</a:t>
            </a:r>
            <a:r>
              <a:rPr lang="es-ES" dirty="0" smtClean="0"/>
              <a:t>”.</a:t>
            </a:r>
          </a:p>
          <a:p>
            <a:pPr marL="0" indent="0" algn="ctr">
              <a:buNone/>
            </a:pPr>
            <a:r>
              <a:rPr lang="es-ES" dirty="0" smtClean="0"/>
              <a:t>Note que, estos padres incrédulos, por aferrarse a la sinagoga, y a sus dirigentes, igual que sucedió con los mencionados en </a:t>
            </a:r>
            <a:r>
              <a:rPr lang="es-ES" dirty="0" smtClean="0">
                <a:solidFill>
                  <a:srgbClr val="FF0000"/>
                </a:solidFill>
              </a:rPr>
              <a:t>(Juan 12:42), </a:t>
            </a:r>
            <a:r>
              <a:rPr lang="es-ES" u="sng" dirty="0" smtClean="0">
                <a:solidFill>
                  <a:schemeClr val="tx1"/>
                </a:solidFill>
              </a:rPr>
              <a:t>Ver esta cita</a:t>
            </a:r>
            <a:r>
              <a:rPr lang="es-ES" dirty="0">
                <a:solidFill>
                  <a:schemeClr val="tx1"/>
                </a:solidFill>
              </a:rPr>
              <a:t>,</a:t>
            </a:r>
            <a:r>
              <a:rPr lang="es-ES" dirty="0" smtClean="0">
                <a:solidFill>
                  <a:schemeClr val="tx1"/>
                </a:solidFill>
              </a:rPr>
              <a:t>  </a:t>
            </a:r>
            <a:r>
              <a:rPr lang="es-ES" dirty="0" smtClean="0"/>
              <a:t>despreciaron al Hijo de Dios, no se registra que hubiesen hablado con Cristo, y mucho menos adorarlo, he indudablemente que se perdieron. En cambio su hijo, será uno de los que resucitarán en el día postrero. </a:t>
            </a:r>
            <a:r>
              <a:rPr lang="es-ES" dirty="0" smtClean="0">
                <a:solidFill>
                  <a:srgbClr val="FF0000"/>
                </a:solidFill>
              </a:rPr>
              <a:t>(Ver 1 Ju.5:12; Ju.3:36).</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12527462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a:bodyPr>
          <a:lstStyle/>
          <a:p>
            <a:pPr algn="ctr"/>
            <a:r>
              <a:rPr lang="es-CO" sz="3600" b="1" dirty="0" smtClean="0"/>
              <a:t>¿POR QUÉ RAZÓN NO APROBÓ CRISTO LA DECISIÓN DE EXPULSAR A ESTE HOMBRE DE LA SINAGOGA?</a:t>
            </a:r>
            <a:endParaRPr lang="es-CO" sz="3600" b="1" dirty="0"/>
          </a:p>
        </p:txBody>
      </p:sp>
      <p:sp>
        <p:nvSpPr>
          <p:cNvPr id="5" name="Marcador de contenido 4"/>
          <p:cNvSpPr>
            <a:spLocks noGrp="1"/>
          </p:cNvSpPr>
          <p:nvPr>
            <p:ph idx="1"/>
          </p:nvPr>
        </p:nvSpPr>
        <p:spPr>
          <a:xfrm>
            <a:off x="838200" y="1825625"/>
            <a:ext cx="10515600" cy="4766244"/>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lgn="ctr">
              <a:buNone/>
            </a:pPr>
            <a:r>
              <a:rPr lang="es-CO" dirty="0" smtClean="0"/>
              <a:t>La decisión de expulsar de la sinagoga a todo el que creyera en Cristo, fue tomada por los líderes de la iglesia, sin tener en cuenta la voluntad de Dios.</a:t>
            </a:r>
          </a:p>
          <a:p>
            <a:pPr marL="0" indent="0" algn="ctr">
              <a:buNone/>
            </a:pPr>
            <a:endParaRPr lang="es-CO" dirty="0" smtClean="0"/>
          </a:p>
          <a:p>
            <a:pPr marL="0" indent="0" algn="ctr">
              <a:buNone/>
            </a:pPr>
            <a:r>
              <a:rPr lang="es-CO" dirty="0" smtClean="0">
                <a:solidFill>
                  <a:srgbClr val="FF0000"/>
                </a:solidFill>
              </a:rPr>
              <a:t>Mat.15:8,9</a:t>
            </a:r>
            <a:r>
              <a:rPr lang="es-CO" dirty="0" smtClean="0"/>
              <a:t>. “</a:t>
            </a:r>
            <a:r>
              <a:rPr lang="es-ES" dirty="0" smtClean="0">
                <a:latin typeface="Bell MT" panose="02020503060305020303" pitchFamily="18" charset="0"/>
              </a:rPr>
              <a:t>Este </a:t>
            </a:r>
            <a:r>
              <a:rPr lang="es-ES" dirty="0">
                <a:latin typeface="Bell MT" panose="02020503060305020303" pitchFamily="18" charset="0"/>
              </a:rPr>
              <a:t>pueblo se acerca a mí con su boca, y de labios me honra, pero su corazón lejos está de </a:t>
            </a:r>
            <a:r>
              <a:rPr lang="es-ES" dirty="0" smtClean="0">
                <a:latin typeface="Bell MT" panose="02020503060305020303" pitchFamily="18" charset="0"/>
              </a:rPr>
              <a:t>mí. </a:t>
            </a:r>
            <a:r>
              <a:rPr lang="es-ES" u="sng" dirty="0" smtClean="0">
                <a:latin typeface="Bell MT" panose="02020503060305020303" pitchFamily="18" charset="0"/>
              </a:rPr>
              <a:t>Pero </a:t>
            </a:r>
            <a:r>
              <a:rPr lang="es-ES" u="sng" dirty="0">
                <a:latin typeface="Bell MT" panose="02020503060305020303" pitchFamily="18" charset="0"/>
              </a:rPr>
              <a:t>en vano me honran; enseñando como doctrinas mandamientos de </a:t>
            </a:r>
            <a:r>
              <a:rPr lang="es-ES" u="sng" dirty="0" smtClean="0">
                <a:latin typeface="Bell MT" panose="02020503060305020303" pitchFamily="18" charset="0"/>
              </a:rPr>
              <a:t>hombre</a:t>
            </a:r>
            <a:r>
              <a:rPr lang="es-ES" dirty="0" smtClean="0"/>
              <a:t>”.</a:t>
            </a:r>
          </a:p>
          <a:p>
            <a:pPr marL="0" indent="0" algn="ctr">
              <a:buNone/>
            </a:pPr>
            <a:endParaRPr lang="es-ES" dirty="0"/>
          </a:p>
          <a:p>
            <a:pPr marL="0" indent="0" algn="ctr">
              <a:buNone/>
            </a:pPr>
            <a:r>
              <a:rPr lang="es-ES" dirty="0" smtClean="0"/>
              <a:t>Los líderes le habían introducido a la sinagoga, normas de hombres, como si fuera una empresa secular, sin tener en cuenta que ella debía regirse no por estatutos de hombres, sino por la ley de Dios. </a:t>
            </a:r>
          </a:p>
          <a:p>
            <a:pPr marL="0" indent="0" algn="ctr">
              <a:buNone/>
            </a:pPr>
            <a:r>
              <a:rPr lang="es-ES" dirty="0"/>
              <a:t>El único motivo expreso para juzgar a un miembro de la iglesia se encuentra en </a:t>
            </a:r>
            <a:r>
              <a:rPr lang="es-ES" dirty="0" smtClean="0">
                <a:solidFill>
                  <a:srgbClr val="FF0000"/>
                </a:solidFill>
              </a:rPr>
              <a:t>Santiago. </a:t>
            </a:r>
            <a:r>
              <a:rPr lang="es-ES" dirty="0">
                <a:solidFill>
                  <a:srgbClr val="FF0000"/>
                </a:solidFill>
              </a:rPr>
              <a:t>2:10-12</a:t>
            </a:r>
            <a:r>
              <a:rPr lang="es-ES" dirty="0" smtClean="0">
                <a:solidFill>
                  <a:srgbClr val="FF0000"/>
                </a:solidFill>
              </a:rPr>
              <a:t>. </a:t>
            </a:r>
            <a:r>
              <a:rPr lang="es-ES" b="1" dirty="0" smtClean="0">
                <a:solidFill>
                  <a:schemeClr val="tx1"/>
                </a:solidFill>
              </a:rPr>
              <a:t>Lea el texto.</a:t>
            </a:r>
            <a:endParaRPr lang="es-ES" b="1" dirty="0">
              <a:solidFill>
                <a:schemeClr val="tx1"/>
              </a:solidFill>
            </a:endParaRPr>
          </a:p>
        </p:txBody>
      </p:sp>
    </p:spTree>
    <p:extLst>
      <p:ext uri="{BB962C8B-B14F-4D97-AF65-F5344CB8AC3E}">
        <p14:creationId xmlns:p14="http://schemas.microsoft.com/office/powerpoint/2010/main" val="29417013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04716"/>
            <a:ext cx="10515600" cy="6455391"/>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ES" dirty="0"/>
              <a:t>En 1844, </a:t>
            </a:r>
            <a:r>
              <a:rPr lang="es-ES" dirty="0" smtClean="0"/>
              <a:t>el CS registra que sucedió </a:t>
            </a:r>
            <a:r>
              <a:rPr lang="es-ES" dirty="0"/>
              <a:t>algo </a:t>
            </a:r>
            <a:r>
              <a:rPr lang="es-ES" dirty="0" smtClean="0"/>
              <a:t>similar, con relación a los que aceptaban el mensaje de Guillermo Miller, referente a la venida de cristo el 22 de Octubre:</a:t>
            </a:r>
          </a:p>
          <a:p>
            <a:pPr marL="0" indent="0" algn="ctr">
              <a:buNone/>
            </a:pPr>
            <a:r>
              <a:rPr lang="es-ES" dirty="0" smtClean="0"/>
              <a:t>“</a:t>
            </a:r>
            <a:r>
              <a:rPr lang="es-ES" dirty="0" smtClean="0">
                <a:latin typeface="Bell MT" panose="02020503060305020303" pitchFamily="18" charset="0"/>
              </a:rPr>
              <a:t>Muchos fueron perseguidos por sus hermanos incrédulos. Para conservar sus puestos en las iglesias, algunos consintieron en guardar silencio con respecto a su esperanza; pero otros sentían que la fidelidad para con Dios les prohibía tener así ocultas las verdades que él les había comunicado. NO POCOS FUERON EXCLUIDOS DE LA COMUNIÓN DE LA IGLESIA POR LA UNICA RAZÓN DE HABER DADO EXPRESIÓN A SU FE EN LA VENIDA DE CRISTO</a:t>
            </a:r>
            <a:r>
              <a:rPr lang="es-ES" dirty="0" smtClean="0"/>
              <a:t>”.</a:t>
            </a:r>
          </a:p>
          <a:p>
            <a:pPr marL="0" indent="0" algn="ctr">
              <a:buNone/>
            </a:pPr>
            <a:r>
              <a:rPr lang="es-ES" dirty="0" smtClean="0"/>
              <a:t>Así como sucedió en tiempo de Cristo, que no respaldó el hecho de excluir a un miembro de iglesia, por el solo hecho de CREER EN CRISTO; en esta ocasión “</a:t>
            </a:r>
            <a:r>
              <a:rPr lang="es-ES" dirty="0" smtClean="0">
                <a:latin typeface="Bell MT" panose="02020503060305020303" pitchFamily="18" charset="0"/>
              </a:rPr>
              <a:t>LOS ÁNGELES DE DIOS OBSERVABAN CON EL MÁS PROFUNDO INTERÉS EL RESULTADO DE LA AMONESTACIÓN. </a:t>
            </a:r>
            <a:r>
              <a:rPr lang="es-ES" u="sng" dirty="0" smtClean="0">
                <a:latin typeface="Bell MT" panose="02020503060305020303" pitchFamily="18" charset="0"/>
              </a:rPr>
              <a:t>CUANDO LAS IGLESIAS RECHAZABAN EL MENSAJE, LOS ÁNGELES SE RETIRABAN CON TRISTEZA</a:t>
            </a:r>
            <a:r>
              <a:rPr lang="es-ES" dirty="0" smtClean="0">
                <a:latin typeface="Bell MT" panose="02020503060305020303" pitchFamily="18" charset="0"/>
              </a:rPr>
              <a:t>….</a:t>
            </a:r>
            <a:r>
              <a:rPr lang="es-ES" u="sng" dirty="0" smtClean="0">
                <a:latin typeface="Bell MT" panose="02020503060305020303" pitchFamily="18" charset="0"/>
              </a:rPr>
              <a:t>LOS ÁNGELES RECIBIERON ORDEN DE VELAR FIELMENTE SOBRE ESAS ALMAS</a:t>
            </a:r>
            <a:r>
              <a:rPr lang="es-ES" dirty="0" smtClean="0"/>
              <a:t>”-los que habían sido excluidos de sus iglesias-  </a:t>
            </a:r>
            <a:r>
              <a:rPr lang="es-ES" dirty="0" smtClean="0">
                <a:solidFill>
                  <a:srgbClr val="FF0000"/>
                </a:solidFill>
              </a:rPr>
              <a:t>(Ver CS 422).</a:t>
            </a:r>
          </a:p>
          <a:p>
            <a:pPr marL="0" indent="0" algn="ctr">
              <a:buNone/>
            </a:pPr>
            <a:r>
              <a:rPr lang="es-ES" dirty="0" smtClean="0"/>
              <a:t>EGW dice: “</a:t>
            </a:r>
            <a:r>
              <a:rPr lang="es-ES" dirty="0" smtClean="0">
                <a:latin typeface="Bell MT" panose="02020503060305020303" pitchFamily="18" charset="0"/>
              </a:rPr>
              <a:t>Unirse a la iglesia es una cosa y vincularse con Cristo es otra muy diferente. No todos los nombres que están registrados en los libros de la iglesia están registrados en el Libro de la Vida del Cordero</a:t>
            </a:r>
            <a:r>
              <a:rPr lang="es-ES" dirty="0" smtClean="0"/>
              <a:t>” </a:t>
            </a:r>
            <a:r>
              <a:rPr lang="es-ES" dirty="0" smtClean="0">
                <a:solidFill>
                  <a:srgbClr val="FF0000"/>
                </a:solidFill>
              </a:rPr>
              <a:t>(TI. 5. p 258).</a:t>
            </a:r>
          </a:p>
          <a:p>
            <a:pPr marL="0" indent="0" algn="ctr">
              <a:buNone/>
            </a:pPr>
            <a:endParaRPr lang="es-ES" dirty="0" smtClean="0"/>
          </a:p>
          <a:p>
            <a:pPr marL="0" indent="0" algn="ctr">
              <a:buNone/>
            </a:pPr>
            <a:r>
              <a:rPr lang="es-ES" dirty="0" smtClean="0"/>
              <a:t>Por tanto. El Libro de registro para ingresar al cielo será el Libro de la Vida del Cordero, más no el libro de registro de la iglesia. </a:t>
            </a:r>
            <a:r>
              <a:rPr lang="es-ES" dirty="0" smtClean="0">
                <a:solidFill>
                  <a:srgbClr val="FF0000"/>
                </a:solidFill>
              </a:rPr>
              <a:t>(Ver Ap.20:15).</a:t>
            </a:r>
            <a:endParaRPr lang="es-ES" dirty="0">
              <a:solidFill>
                <a:srgbClr val="FF0000"/>
              </a:solidFill>
            </a:endParaRPr>
          </a:p>
          <a:p>
            <a:pPr marL="0" indent="0" algn="ctr">
              <a:buNone/>
            </a:pPr>
            <a:endParaRPr lang="es-ES" dirty="0" smtClean="0">
              <a:solidFill>
                <a:srgbClr val="FF0000"/>
              </a:solidFill>
            </a:endParaRPr>
          </a:p>
          <a:p>
            <a:pPr marL="0" indent="0">
              <a:buNone/>
            </a:pPr>
            <a:endParaRPr lang="es-ES" dirty="0"/>
          </a:p>
          <a:p>
            <a:endParaRPr lang="es-ES" dirty="0"/>
          </a:p>
          <a:p>
            <a:endParaRPr lang="es-CO" dirty="0"/>
          </a:p>
        </p:txBody>
      </p:sp>
    </p:spTree>
    <p:extLst>
      <p:ext uri="{BB962C8B-B14F-4D97-AF65-F5344CB8AC3E}">
        <p14:creationId xmlns:p14="http://schemas.microsoft.com/office/powerpoint/2010/main" val="103390479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40391" y="242295"/>
            <a:ext cx="10515600" cy="1136129"/>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0000"/>
          </a:bodyPr>
          <a:lstStyle/>
          <a:p>
            <a:r>
              <a:rPr lang="es-CO" sz="4000" b="1" dirty="0" smtClean="0"/>
              <a:t>UN REMANENTE EN TRES PERIODOS DEL PUEBLO DE DIOS</a:t>
            </a:r>
            <a:endParaRPr lang="es-CO" sz="4000" b="1" dirty="0"/>
          </a:p>
        </p:txBody>
      </p:sp>
      <p:sp>
        <p:nvSpPr>
          <p:cNvPr id="3" name="Marcador de contenido 2"/>
          <p:cNvSpPr>
            <a:spLocks noGrp="1"/>
          </p:cNvSpPr>
          <p:nvPr>
            <p:ph idx="1"/>
          </p:nvPr>
        </p:nvSpPr>
        <p:spPr>
          <a:xfrm>
            <a:off x="163772" y="1634556"/>
            <a:ext cx="11832609" cy="5121086"/>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Autofit/>
          </a:bodyPr>
          <a:lstStyle/>
          <a:p>
            <a:pPr lvl="1"/>
            <a:r>
              <a:rPr lang="es-CO" sz="2800" b="1" i="1" dirty="0" smtClean="0"/>
              <a:t>1</a:t>
            </a:r>
            <a:r>
              <a:rPr lang="es-CO" dirty="0" smtClean="0"/>
              <a:t>). El remanente del pueblo de Israel literal, para formar la iglesia cristiana, en el año 31. </a:t>
            </a:r>
            <a:r>
              <a:rPr lang="es-CO" dirty="0" smtClean="0">
                <a:solidFill>
                  <a:srgbClr val="FF0000"/>
                </a:solidFill>
              </a:rPr>
              <a:t>(Ver Juan 1;11,12).  </a:t>
            </a:r>
            <a:r>
              <a:rPr lang="es-CO" u="sng" dirty="0" smtClean="0">
                <a:solidFill>
                  <a:schemeClr val="tx1"/>
                </a:solidFill>
              </a:rPr>
              <a:t>120</a:t>
            </a:r>
            <a:r>
              <a:rPr lang="es-CO" dirty="0" smtClean="0">
                <a:solidFill>
                  <a:schemeClr val="tx1"/>
                </a:solidFill>
              </a:rPr>
              <a:t>, </a:t>
            </a:r>
            <a:r>
              <a:rPr lang="es-CO" dirty="0" smtClean="0">
                <a:solidFill>
                  <a:srgbClr val="FF0000"/>
                </a:solidFill>
              </a:rPr>
              <a:t>Hech.1:14,15</a:t>
            </a:r>
            <a:r>
              <a:rPr lang="es-CO" dirty="0" smtClean="0">
                <a:solidFill>
                  <a:schemeClr val="tx1"/>
                </a:solidFill>
              </a:rPr>
              <a:t>;  </a:t>
            </a:r>
            <a:r>
              <a:rPr lang="es-CO" u="sng" dirty="0" smtClean="0">
                <a:solidFill>
                  <a:schemeClr val="tx1"/>
                </a:solidFill>
              </a:rPr>
              <a:t>más de 500 hermanos</a:t>
            </a:r>
            <a:r>
              <a:rPr lang="es-CO" dirty="0" smtClean="0">
                <a:solidFill>
                  <a:schemeClr val="tx1"/>
                </a:solidFill>
              </a:rPr>
              <a:t>, </a:t>
            </a:r>
            <a:r>
              <a:rPr lang="es-CO" dirty="0" smtClean="0">
                <a:solidFill>
                  <a:srgbClr val="FF0000"/>
                </a:solidFill>
              </a:rPr>
              <a:t>1Cor.15:6.</a:t>
            </a:r>
          </a:p>
          <a:p>
            <a:pPr lvl="1"/>
            <a:endParaRPr lang="es-CO" sz="2800" b="1" i="1" dirty="0" smtClean="0"/>
          </a:p>
          <a:p>
            <a:pPr lvl="1"/>
            <a:r>
              <a:rPr lang="es-CO" sz="2800" b="1" i="1" dirty="0" smtClean="0"/>
              <a:t>2</a:t>
            </a:r>
            <a:r>
              <a:rPr lang="es-CO" dirty="0" smtClean="0"/>
              <a:t>). El remanente del cristianismo en 1844. </a:t>
            </a:r>
          </a:p>
          <a:p>
            <a:pPr lvl="1"/>
            <a:r>
              <a:rPr lang="es-CO" dirty="0" smtClean="0"/>
              <a:t>EGW dice: “</a:t>
            </a:r>
            <a:r>
              <a:rPr lang="es-CO" dirty="0" smtClean="0">
                <a:latin typeface="Bell MT" panose="02020503060305020303" pitchFamily="18" charset="0"/>
              </a:rPr>
              <a:t>Como las profecías bíblicas referentes al retorno del Señor Jesús fueron aceptadas por muchos hombres y mujeres capaces, pertenecientes a muchas iglesias, el resultado fue que el movimiento obtuvo muchos seguidores. ESTOS NO CREARON, SIN EMBARGO, UNA ORGANIZACIÓN RELIGIOSA DISTINTA Y SEPARADA, sino que la esperanza adventista produjo profundos reavivamientos religiosos que beneficiaron a todas las iglesia protestantes</a:t>
            </a:r>
            <a:r>
              <a:rPr lang="es-CO" dirty="0" smtClean="0"/>
              <a:t>,”. </a:t>
            </a:r>
            <a:r>
              <a:rPr lang="es-CO" dirty="0" smtClean="0">
                <a:solidFill>
                  <a:srgbClr val="FF0000"/>
                </a:solidFill>
              </a:rPr>
              <a:t>(PE. Prologo Histórico p8. 4)</a:t>
            </a:r>
            <a:r>
              <a:rPr lang="es-CO" dirty="0" smtClean="0"/>
              <a:t>. Con este remanente: “Los que habían aceptado el mensaje velaban por la venida de su Salvador con indecible esperanza” </a:t>
            </a:r>
            <a:r>
              <a:rPr lang="es-CO" dirty="0" smtClean="0">
                <a:solidFill>
                  <a:srgbClr val="FF0000"/>
                </a:solidFill>
              </a:rPr>
              <a:t>(CS 423.1), </a:t>
            </a:r>
            <a:r>
              <a:rPr lang="es-CO" dirty="0" smtClean="0"/>
              <a:t>al ser expulsados de sus iglesias, Dios organizó </a:t>
            </a:r>
            <a:r>
              <a:rPr lang="es-CO" dirty="0" smtClean="0"/>
              <a:t>con ellos, </a:t>
            </a:r>
            <a:r>
              <a:rPr lang="es-ES" dirty="0" smtClean="0"/>
              <a:t>la </a:t>
            </a:r>
            <a:r>
              <a:rPr lang="es-ES" dirty="0"/>
              <a:t>séptima </a:t>
            </a:r>
            <a:r>
              <a:rPr lang="es-ES" dirty="0" smtClean="0"/>
              <a:t>iglesia, </a:t>
            </a:r>
            <a:r>
              <a:rPr lang="es-ES" dirty="0"/>
              <a:t>“Laodicea”. Iglesia </a:t>
            </a:r>
            <a:r>
              <a:rPr lang="es-ES" dirty="0" smtClean="0"/>
              <a:t>Adventista </a:t>
            </a:r>
            <a:r>
              <a:rPr lang="es-ES" dirty="0"/>
              <a:t>en </a:t>
            </a:r>
            <a:r>
              <a:rPr lang="es-ES" dirty="0" smtClean="0"/>
              <a:t>1863, con 3500 hombres y mujeres, todos desfraternizados de las iglesias protestantes.</a:t>
            </a:r>
            <a:endParaRPr lang="es-CO" dirty="0" smtClean="0"/>
          </a:p>
          <a:p>
            <a:pPr lvl="1"/>
            <a:endParaRPr lang="es-CO" sz="2800" b="1" i="1" dirty="0" smtClean="0"/>
          </a:p>
        </p:txBody>
      </p:sp>
    </p:spTree>
    <p:extLst>
      <p:ext uri="{BB962C8B-B14F-4D97-AF65-F5344CB8AC3E}">
        <p14:creationId xmlns:p14="http://schemas.microsoft.com/office/powerpoint/2010/main" val="36914582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3" y="166255"/>
            <a:ext cx="11623962" cy="6580909"/>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s-ES" sz="3200" i="1" dirty="0"/>
              <a:t>3</a:t>
            </a:r>
            <a:r>
              <a:rPr lang="es-ES" dirty="0"/>
              <a:t>). El remanente final, los 144000, que “hayan quedado”, cuando Cristo regrese por segunda vez. </a:t>
            </a:r>
          </a:p>
          <a:p>
            <a:r>
              <a:rPr lang="es-ES" dirty="0" smtClean="0"/>
              <a:t>Para sacar ese remanente de la iglesia Adventista, Dios </a:t>
            </a:r>
            <a:r>
              <a:rPr lang="es-ES" dirty="0"/>
              <a:t>reveló el mensaje de los 6000 años de pecado, </a:t>
            </a:r>
            <a:r>
              <a:rPr lang="es-ES" dirty="0" smtClean="0"/>
              <a:t>como lo registra </a:t>
            </a:r>
            <a:r>
              <a:rPr lang="es-ES" dirty="0" smtClean="0">
                <a:solidFill>
                  <a:srgbClr val="FF0000"/>
                </a:solidFill>
              </a:rPr>
              <a:t>(CS. 572.1; 375.3 y MS. P 18.3). </a:t>
            </a:r>
            <a:r>
              <a:rPr lang="es-ES" dirty="0" smtClean="0"/>
              <a:t>para </a:t>
            </a:r>
            <a:r>
              <a:rPr lang="es-ES" dirty="0"/>
              <a:t>llamar a su pueblo </a:t>
            </a:r>
            <a:r>
              <a:rPr lang="es-ES" dirty="0" smtClean="0"/>
              <a:t>a una verdadera conversión, y prepararse </a:t>
            </a:r>
            <a:r>
              <a:rPr lang="es-ES" dirty="0"/>
              <a:t>para morar en </a:t>
            </a:r>
            <a:r>
              <a:rPr lang="es-ES" dirty="0" smtClean="0"/>
              <a:t>el </a:t>
            </a:r>
            <a:r>
              <a:rPr lang="es-ES" dirty="0"/>
              <a:t>cielo con Cristo y los ángeles de Dios, durante mil </a:t>
            </a:r>
            <a:r>
              <a:rPr lang="es-ES" dirty="0" smtClean="0"/>
              <a:t>años</a:t>
            </a:r>
            <a:r>
              <a:rPr lang="es-ES" dirty="0"/>
              <a:t>. Y después en el Edén restaurado, para siempre jamás. Amen.</a:t>
            </a:r>
          </a:p>
          <a:p>
            <a:r>
              <a:rPr lang="es-ES" dirty="0" smtClean="0">
                <a:solidFill>
                  <a:schemeClr val="tx1"/>
                </a:solidFill>
              </a:rPr>
              <a:t>Este remanente tiene que ser santo, porque </a:t>
            </a:r>
            <a:r>
              <a:rPr lang="es-ES" dirty="0" smtClean="0">
                <a:solidFill>
                  <a:srgbClr val="FF0000"/>
                </a:solidFill>
              </a:rPr>
              <a:t>(Ap.21:27</a:t>
            </a:r>
            <a:r>
              <a:rPr lang="es-ES" dirty="0" smtClean="0">
                <a:solidFill>
                  <a:srgbClr val="FF0000"/>
                </a:solidFill>
              </a:rPr>
              <a:t>) </a:t>
            </a:r>
            <a:r>
              <a:rPr lang="es-ES" dirty="0" smtClean="0"/>
              <a:t>dice: “</a:t>
            </a:r>
            <a:r>
              <a:rPr lang="es-ES" i="1" dirty="0" smtClean="0">
                <a:latin typeface="Bell MT" panose="02020503060305020303" pitchFamily="18" charset="0"/>
              </a:rPr>
              <a:t>Y no </a:t>
            </a:r>
            <a:r>
              <a:rPr lang="es-ES" i="1" dirty="0">
                <a:latin typeface="Bell MT" panose="02020503060305020303" pitchFamily="18" charset="0"/>
              </a:rPr>
              <a:t>entrará en ella ninguna cosa inmunda, o que hace abominación o mentira; sino sólo aquellos que están escritos en el libro de la vida del </a:t>
            </a:r>
            <a:r>
              <a:rPr lang="es-ES" i="1" dirty="0" smtClean="0">
                <a:latin typeface="Bell MT" panose="02020503060305020303" pitchFamily="18" charset="0"/>
              </a:rPr>
              <a:t>Cordero</a:t>
            </a:r>
            <a:r>
              <a:rPr lang="es-ES" dirty="0" smtClean="0"/>
              <a:t>”. Por esta razón es que Dios </a:t>
            </a:r>
            <a:r>
              <a:rPr lang="es-ES" dirty="0"/>
              <a:t>está zarandeando la </a:t>
            </a:r>
            <a:r>
              <a:rPr lang="es-ES" dirty="0" smtClean="0"/>
              <a:t>iglesia con este mensaje, estos</a:t>
            </a:r>
            <a:r>
              <a:rPr lang="es-ES" u="sng" dirty="0" smtClean="0"/>
              <a:t>,  </a:t>
            </a:r>
            <a:r>
              <a:rPr lang="es-ES" u="sng" dirty="0" smtClean="0"/>
              <a:t>por consagrar </a:t>
            </a:r>
            <a:r>
              <a:rPr lang="es-ES" u="sng" dirty="0"/>
              <a:t>sus vidas plenamente a </a:t>
            </a:r>
            <a:r>
              <a:rPr lang="es-ES" u="sng" dirty="0" smtClean="0"/>
              <a:t>Cristo</a:t>
            </a:r>
            <a:r>
              <a:rPr lang="es-ES" dirty="0"/>
              <a:t>, igualmente </a:t>
            </a:r>
            <a:r>
              <a:rPr lang="es-ES" dirty="0" smtClean="0"/>
              <a:t>como lo hicieron aquellos, </a:t>
            </a:r>
            <a:r>
              <a:rPr lang="es-ES" dirty="0"/>
              <a:t>están siendo </a:t>
            </a:r>
            <a:r>
              <a:rPr lang="es-ES" dirty="0" smtClean="0"/>
              <a:t>estigmatizados </a:t>
            </a:r>
            <a:r>
              <a:rPr lang="es-ES" dirty="0" smtClean="0"/>
              <a:t>en todas las iglesia del mundo. </a:t>
            </a:r>
          </a:p>
          <a:p>
            <a:r>
              <a:rPr lang="es-ES" dirty="0" smtClean="0"/>
              <a:t>Pero a pesar de ello, NUESTRO PROPÓSITO, NO ES CREAR UNA ORGANIZACIÓN RELIGIOSA DISTINTA Y SEPARADA, SINO PERMANECER ALLÍ, DENTRO DE LA IGLESIA, HASTA LA 2VC, </a:t>
            </a:r>
            <a:r>
              <a:rPr lang="es-ES" dirty="0" smtClean="0"/>
              <a:t>como lo registra </a:t>
            </a:r>
            <a:r>
              <a:rPr lang="es-ES" dirty="0" smtClean="0">
                <a:solidFill>
                  <a:srgbClr val="FF0000"/>
                </a:solidFill>
              </a:rPr>
              <a:t>(Mat.13:24-30), </a:t>
            </a:r>
            <a:r>
              <a:rPr lang="es-ES" u="sng" dirty="0" smtClean="0"/>
              <a:t>léase esta cita</a:t>
            </a:r>
            <a:r>
              <a:rPr lang="es-ES" dirty="0" smtClean="0"/>
              <a:t>. </a:t>
            </a:r>
            <a:r>
              <a:rPr lang="es-ES" dirty="0" smtClean="0"/>
              <a:t>Como dice allí, es </a:t>
            </a:r>
            <a:r>
              <a:rPr lang="es-ES" dirty="0" smtClean="0"/>
              <a:t>Dios mismo quien hará la separación física, de los </a:t>
            </a:r>
            <a:r>
              <a:rPr lang="es-ES" dirty="0"/>
              <a:t>que “</a:t>
            </a:r>
            <a:r>
              <a:rPr lang="es-ES" i="1" dirty="0">
                <a:latin typeface="Bell MT" panose="02020503060305020303" pitchFamily="18" charset="0"/>
              </a:rPr>
              <a:t>claman a causa de todas las abominaciones que se hacen en medio de </a:t>
            </a:r>
            <a:r>
              <a:rPr lang="es-ES" i="1" dirty="0" smtClean="0">
                <a:latin typeface="Bell MT" panose="02020503060305020303" pitchFamily="18" charset="0"/>
              </a:rPr>
              <a:t>ella</a:t>
            </a:r>
            <a:r>
              <a:rPr lang="es-ES" dirty="0" smtClean="0"/>
              <a:t>”, como lo lo indica </a:t>
            </a:r>
            <a:r>
              <a:rPr lang="es-ES" dirty="0" smtClean="0">
                <a:solidFill>
                  <a:srgbClr val="FF0000"/>
                </a:solidFill>
              </a:rPr>
              <a:t>(Ez.9:4-6). </a:t>
            </a:r>
            <a:r>
              <a:rPr lang="es-ES" dirty="0" smtClean="0">
                <a:solidFill>
                  <a:schemeClr val="tx1"/>
                </a:solidFill>
              </a:rPr>
              <a:t>Leer esta cita.</a:t>
            </a:r>
          </a:p>
          <a:p>
            <a:r>
              <a:rPr lang="es-ES" dirty="0" smtClean="0">
                <a:solidFill>
                  <a:schemeClr val="tx1"/>
                </a:solidFill>
              </a:rPr>
              <a:t>Y aunque nos desfraternisen de la iglesia, de ella no nos separaremos, como </a:t>
            </a:r>
            <a:r>
              <a:rPr lang="es-ES" dirty="0" smtClean="0">
                <a:solidFill>
                  <a:schemeClr val="tx1"/>
                </a:solidFill>
              </a:rPr>
              <a:t>tampoco lo </a:t>
            </a:r>
            <a:r>
              <a:rPr lang="es-ES" dirty="0" smtClean="0">
                <a:solidFill>
                  <a:schemeClr val="tx1"/>
                </a:solidFill>
              </a:rPr>
              <a:t>hicieron los discípulos: </a:t>
            </a:r>
            <a:r>
              <a:rPr lang="es-ES" dirty="0" smtClean="0">
                <a:solidFill>
                  <a:schemeClr val="tx1"/>
                </a:solidFill>
              </a:rPr>
              <a:t>(Antes </a:t>
            </a:r>
            <a:r>
              <a:rPr lang="es-ES" dirty="0" smtClean="0">
                <a:solidFill>
                  <a:schemeClr val="tx1"/>
                </a:solidFill>
              </a:rPr>
              <a:t>del Pentecostés</a:t>
            </a:r>
            <a:r>
              <a:rPr lang="es-ES" dirty="0" smtClean="0">
                <a:solidFill>
                  <a:srgbClr val="FF0000"/>
                </a:solidFill>
              </a:rPr>
              <a:t>: Luc.24:50-53. </a:t>
            </a:r>
            <a:r>
              <a:rPr lang="es-ES" dirty="0" smtClean="0">
                <a:solidFill>
                  <a:schemeClr val="tx1"/>
                </a:solidFill>
              </a:rPr>
              <a:t>Y después del Pentecostés, </a:t>
            </a:r>
            <a:r>
              <a:rPr lang="es-ES" dirty="0" smtClean="0">
                <a:solidFill>
                  <a:srgbClr val="FF0000"/>
                </a:solidFill>
              </a:rPr>
              <a:t>Hech.2:46). </a:t>
            </a:r>
            <a:r>
              <a:rPr lang="es-ES" dirty="0" smtClean="0">
                <a:solidFill>
                  <a:schemeClr val="tx1"/>
                </a:solidFill>
              </a:rPr>
              <a:t>La iglesia es de Dios. </a:t>
            </a:r>
            <a:r>
              <a:rPr lang="es-ES" dirty="0" smtClean="0">
                <a:solidFill>
                  <a:srgbClr val="FF0000"/>
                </a:solidFill>
              </a:rPr>
              <a:t>(Ver Hech.20:28). </a:t>
            </a:r>
            <a:endParaRPr lang="es-ES" dirty="0" smtClean="0">
              <a:solidFill>
                <a:srgbClr val="FF0000"/>
              </a:solidFill>
            </a:endParaRPr>
          </a:p>
          <a:p>
            <a:r>
              <a:rPr lang="es-ES" dirty="0" smtClean="0">
                <a:solidFill>
                  <a:schemeClr val="tx1"/>
                </a:solidFill>
              </a:rPr>
              <a:t>POR </a:t>
            </a:r>
            <a:r>
              <a:rPr lang="es-ES" dirty="0" smtClean="0">
                <a:solidFill>
                  <a:schemeClr val="tx1"/>
                </a:solidFill>
              </a:rPr>
              <a:t>EL CONTRARIO, NO DEBEMOS FALTAR A LAS REUNIONES DE LA IGLESIA, ASISTIR MÁS TEMPRANO, Y MEJOR PRESENTADOS. CON UNA SONRISA, QUE REFLEJE NUESTRA BENDITA ESPERANZA, EL REGRESO DE CRISTO. </a:t>
            </a:r>
            <a:endParaRPr lang="es-ES" dirty="0">
              <a:solidFill>
                <a:schemeClr val="tx1"/>
              </a:solidFill>
            </a:endParaRPr>
          </a:p>
        </p:txBody>
      </p:sp>
    </p:spTree>
    <p:extLst>
      <p:ext uri="{BB962C8B-B14F-4D97-AF65-F5344CB8AC3E}">
        <p14:creationId xmlns:p14="http://schemas.microsoft.com/office/powerpoint/2010/main" val="79320639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59306"/>
            <a:ext cx="10515600" cy="6250675"/>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lvl="1"/>
            <a:r>
              <a:rPr lang="es-ES" sz="2600" dirty="0" smtClean="0"/>
              <a:t>El contenido de este poderoso mensaje, es llamar a los hijos de Dios a la conversión, PERO DENTRO DE LA IGLESIA, cumpliendo lo que dice </a:t>
            </a:r>
            <a:r>
              <a:rPr lang="es-ES" sz="2600" dirty="0" smtClean="0">
                <a:solidFill>
                  <a:srgbClr val="FF0000"/>
                </a:solidFill>
              </a:rPr>
              <a:t>(Malaquías 4:5</a:t>
            </a:r>
            <a:r>
              <a:rPr lang="es-ES" sz="2600" dirty="0">
                <a:solidFill>
                  <a:srgbClr val="FF0000"/>
                </a:solidFill>
              </a:rPr>
              <a:t>): </a:t>
            </a:r>
            <a:r>
              <a:rPr lang="es-ES" sz="2600" dirty="0" smtClean="0"/>
              <a:t>“</a:t>
            </a:r>
            <a:r>
              <a:rPr lang="es-ES" sz="2600" dirty="0" smtClean="0">
                <a:latin typeface="Bell MT" panose="02020503060305020303" pitchFamily="18" charset="0"/>
              </a:rPr>
              <a:t>He </a:t>
            </a:r>
            <a:r>
              <a:rPr lang="es-ES" sz="2600" dirty="0">
                <a:latin typeface="Bell MT" panose="02020503060305020303" pitchFamily="18" charset="0"/>
              </a:rPr>
              <a:t>aquí, yo os envío a Elías el profeta, antes que venga el día de Jehová grande y </a:t>
            </a:r>
            <a:r>
              <a:rPr lang="es-ES" sz="2600" dirty="0" smtClean="0">
                <a:latin typeface="Bell MT" panose="02020503060305020303" pitchFamily="18" charset="0"/>
              </a:rPr>
              <a:t>terrible. Él </a:t>
            </a:r>
            <a:r>
              <a:rPr lang="es-ES" sz="2600" dirty="0">
                <a:latin typeface="Bell MT" panose="02020503060305020303" pitchFamily="18" charset="0"/>
              </a:rPr>
              <a:t>convertirá el corazón de los padres a los hijos, y el corazón de los hijos a los padres; no sea que yo venga, y hiera la tierra con </a:t>
            </a:r>
            <a:r>
              <a:rPr lang="es-ES" sz="2600" dirty="0" smtClean="0">
                <a:latin typeface="Bell MT" panose="02020503060305020303" pitchFamily="18" charset="0"/>
              </a:rPr>
              <a:t>maldición</a:t>
            </a:r>
            <a:r>
              <a:rPr lang="es-ES" sz="2600" dirty="0" smtClean="0"/>
              <a:t>”.</a:t>
            </a:r>
          </a:p>
          <a:p>
            <a:r>
              <a:rPr lang="es-ES" dirty="0" smtClean="0"/>
              <a:t>En el tiempo de Israel, </a:t>
            </a:r>
            <a:r>
              <a:rPr lang="es-ES" dirty="0" smtClean="0"/>
              <a:t>y de Jesús, Elías </a:t>
            </a:r>
            <a:r>
              <a:rPr lang="es-ES" dirty="0" smtClean="0"/>
              <a:t>era un hombre que predicaría al Israel </a:t>
            </a:r>
            <a:r>
              <a:rPr lang="es-ES" dirty="0" smtClean="0"/>
              <a:t>literal, llamándolo a la conversión, pero </a:t>
            </a:r>
            <a:r>
              <a:rPr lang="es-ES" dirty="0" smtClean="0"/>
              <a:t>en este tiempo, no es un hombre, </a:t>
            </a:r>
            <a:r>
              <a:rPr lang="es-ES" b="1" dirty="0" smtClean="0"/>
              <a:t>SINO EL MENSAJE DE ELÍAS QUE SERÍA PREDICADO AL ISRAEL ESPIRITUAL, ESPARCIDO EN TODO EL MUNDO</a:t>
            </a:r>
            <a:r>
              <a:rPr lang="es-ES" dirty="0" smtClean="0"/>
              <a:t>, </a:t>
            </a:r>
            <a:r>
              <a:rPr lang="es-ES" b="1" dirty="0" smtClean="0"/>
              <a:t>LLAMÁNDOLO A LA COMVERCIÓN</a:t>
            </a:r>
            <a:r>
              <a:rPr lang="es-ES" dirty="0" smtClean="0"/>
              <a:t>, lo </a:t>
            </a:r>
            <a:r>
              <a:rPr lang="es-ES" dirty="0" smtClean="0"/>
              <a:t>sabemos porque el mensaje no es bienvenido, dentro del mismo Israel Espiritual, la iglesia. </a:t>
            </a:r>
            <a:r>
              <a:rPr lang="es-ES" dirty="0" smtClean="0">
                <a:solidFill>
                  <a:srgbClr val="FF0000"/>
                </a:solidFill>
              </a:rPr>
              <a:t>(Ver 1 </a:t>
            </a:r>
            <a:r>
              <a:rPr lang="es-ES" dirty="0">
                <a:solidFill>
                  <a:srgbClr val="FF0000"/>
                </a:solidFill>
              </a:rPr>
              <a:t>Reyes 18:17-18</a:t>
            </a:r>
            <a:r>
              <a:rPr lang="es-ES" dirty="0" smtClean="0">
                <a:solidFill>
                  <a:srgbClr val="FF0000"/>
                </a:solidFill>
              </a:rPr>
              <a:t>).</a:t>
            </a:r>
            <a:r>
              <a:rPr lang="es-ES" dirty="0"/>
              <a:t>  </a:t>
            </a:r>
            <a:endParaRPr lang="es-ES" dirty="0" smtClean="0"/>
          </a:p>
          <a:p>
            <a:r>
              <a:rPr lang="es-ES" dirty="0" smtClean="0"/>
              <a:t>Note </a:t>
            </a:r>
            <a:r>
              <a:rPr lang="es-ES" dirty="0"/>
              <a:t>que en los tres periodos en que Dios actúa para sacar el REMANENTE; </a:t>
            </a:r>
            <a:r>
              <a:rPr lang="es-ES" u="sng" dirty="0"/>
              <a:t>estos no han transgredido la ley de Dios</a:t>
            </a:r>
            <a:r>
              <a:rPr lang="es-ES" dirty="0"/>
              <a:t>, sino que han experimentado una transformación en sus vidas, debido a su relación con Cristo, como el único Salvador. Y por ese motivo han sido </a:t>
            </a:r>
            <a:r>
              <a:rPr lang="es-ES" dirty="0" smtClean="0"/>
              <a:t>desfraternizados </a:t>
            </a:r>
            <a:r>
              <a:rPr lang="es-ES" dirty="0"/>
              <a:t>de la iglesia. </a:t>
            </a:r>
          </a:p>
          <a:p>
            <a:endParaRPr lang="es-CO" dirty="0"/>
          </a:p>
        </p:txBody>
      </p:sp>
    </p:spTree>
    <p:extLst>
      <p:ext uri="{BB962C8B-B14F-4D97-AF65-F5344CB8AC3E}">
        <p14:creationId xmlns:p14="http://schemas.microsoft.com/office/powerpoint/2010/main" val="16363169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3898"/>
            <a:ext cx="10515600" cy="6332561"/>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ES" dirty="0" smtClean="0"/>
              <a:t>Finalmente, la gran pregunta que surge aquí es: </a:t>
            </a:r>
            <a:r>
              <a:rPr lang="es-ES" b="1" dirty="0" smtClean="0"/>
              <a:t>¿Cuál es la razón para que haya esta persecución contra los que quieren consagrarse a Dios</a:t>
            </a:r>
            <a:r>
              <a:rPr lang="es-ES" dirty="0" smtClean="0"/>
              <a:t>?</a:t>
            </a:r>
          </a:p>
          <a:p>
            <a:pPr marL="0" indent="0" algn="ctr">
              <a:buNone/>
            </a:pPr>
            <a:r>
              <a:rPr lang="es-ES" dirty="0" smtClean="0"/>
              <a:t>La respuesta la da Pablo en </a:t>
            </a:r>
            <a:r>
              <a:rPr lang="es-ES" dirty="0" smtClean="0">
                <a:solidFill>
                  <a:srgbClr val="FF0000"/>
                </a:solidFill>
              </a:rPr>
              <a:t>(2 Tim.3:12</a:t>
            </a:r>
            <a:r>
              <a:rPr lang="es-ES" dirty="0">
                <a:solidFill>
                  <a:srgbClr val="FF0000"/>
                </a:solidFill>
              </a:rPr>
              <a:t>). </a:t>
            </a:r>
            <a:r>
              <a:rPr lang="es-ES" dirty="0"/>
              <a:t>10 </a:t>
            </a:r>
            <a:r>
              <a:rPr lang="es-ES" dirty="0" smtClean="0"/>
              <a:t>“</a:t>
            </a:r>
            <a:r>
              <a:rPr lang="es-ES" dirty="0" smtClean="0">
                <a:latin typeface="Bell MT" panose="02020503060305020303" pitchFamily="18" charset="0"/>
              </a:rPr>
              <a:t>Pero </a:t>
            </a:r>
            <a:r>
              <a:rPr lang="es-ES" dirty="0">
                <a:latin typeface="Bell MT" panose="02020503060305020303" pitchFamily="18" charset="0"/>
              </a:rPr>
              <a:t>tú has conocido mi doctrina, conducta, propósito, fe, longanimidad, caridad, </a:t>
            </a:r>
            <a:r>
              <a:rPr lang="es-ES" dirty="0" smtClean="0">
                <a:latin typeface="Bell MT" panose="02020503060305020303" pitchFamily="18" charset="0"/>
              </a:rPr>
              <a:t>paciencia, 11 </a:t>
            </a:r>
            <a:r>
              <a:rPr lang="es-ES" dirty="0">
                <a:latin typeface="Bell MT" panose="02020503060305020303" pitchFamily="18" charset="0"/>
              </a:rPr>
              <a:t>persecuciones, aflicciones, como las que me sobrevinieron en Antioquía, en Iconio, en Listra, persecuciones que he sufrido; pero de todas ellas me ha librado el Señor. </a:t>
            </a:r>
            <a:r>
              <a:rPr lang="es-ES" dirty="0" smtClean="0">
                <a:latin typeface="Bell MT" panose="02020503060305020303" pitchFamily="18" charset="0"/>
              </a:rPr>
              <a:t>12 </a:t>
            </a:r>
            <a:r>
              <a:rPr lang="es-ES" u="sng" dirty="0">
                <a:latin typeface="Bell MT" panose="02020503060305020303" pitchFamily="18" charset="0"/>
              </a:rPr>
              <a:t>Y también todos los que quieren vivir piadosamente en Cristo Jesús, padecerán </a:t>
            </a:r>
            <a:r>
              <a:rPr lang="es-ES" u="sng" dirty="0" smtClean="0">
                <a:latin typeface="Bell MT" panose="02020503060305020303" pitchFamily="18" charset="0"/>
              </a:rPr>
              <a:t>persecució</a:t>
            </a:r>
            <a:r>
              <a:rPr lang="es-ES" dirty="0" smtClean="0"/>
              <a:t>n”.</a:t>
            </a:r>
          </a:p>
          <a:p>
            <a:pPr marL="0" indent="0" algn="ctr">
              <a:buNone/>
            </a:pPr>
            <a:r>
              <a:rPr lang="es-ES" dirty="0" smtClean="0"/>
              <a:t>Pablo le dice a la iglesia en </a:t>
            </a:r>
            <a:r>
              <a:rPr lang="es-ES" dirty="0" smtClean="0">
                <a:solidFill>
                  <a:srgbClr val="FF0000"/>
                </a:solidFill>
              </a:rPr>
              <a:t>(Gálatas </a:t>
            </a:r>
            <a:r>
              <a:rPr lang="es-ES" dirty="0">
                <a:solidFill>
                  <a:srgbClr val="FF0000"/>
                </a:solidFill>
              </a:rPr>
              <a:t>4:16</a:t>
            </a:r>
            <a:r>
              <a:rPr lang="es-ES" dirty="0" smtClean="0">
                <a:solidFill>
                  <a:srgbClr val="FF0000"/>
                </a:solidFill>
              </a:rPr>
              <a:t>): </a:t>
            </a:r>
            <a:r>
              <a:rPr lang="es-ES" i="1" dirty="0" smtClean="0">
                <a:latin typeface="Bell MT" panose="02020503060305020303" pitchFamily="18" charset="0"/>
              </a:rPr>
              <a:t>¿</a:t>
            </a:r>
            <a:r>
              <a:rPr lang="es-ES" i="1" dirty="0">
                <a:latin typeface="Bell MT" panose="02020503060305020303" pitchFamily="18" charset="0"/>
              </a:rPr>
              <a:t>Me he hecho, pues, vuestro enemigo, porque os digo la verdad</a:t>
            </a:r>
            <a:r>
              <a:rPr lang="es-ES" i="1" dirty="0" smtClean="0">
                <a:latin typeface="Bell MT" panose="02020503060305020303" pitchFamily="18" charset="0"/>
              </a:rPr>
              <a:t>?</a:t>
            </a:r>
          </a:p>
          <a:p>
            <a:pPr marL="0" indent="0" algn="ctr">
              <a:buNone/>
            </a:pPr>
            <a:r>
              <a:rPr lang="es-ES" dirty="0" smtClean="0">
                <a:latin typeface="Bell MT" panose="02020503060305020303" pitchFamily="18" charset="0"/>
              </a:rPr>
              <a:t>Si tu, querido hermano y hermana, quieres vivir cómodamente, sin preocúpate, sigue así como estás, no te consagres a Dios. Pero de seguro te perderás para siempre.</a:t>
            </a:r>
          </a:p>
          <a:p>
            <a:pPr marL="0" indent="0" algn="ctr">
              <a:buNone/>
            </a:pPr>
            <a:r>
              <a:rPr lang="es-ES" dirty="0" smtClean="0">
                <a:latin typeface="Bell MT" panose="02020503060305020303" pitchFamily="18" charset="0"/>
              </a:rPr>
              <a:t>  Nota que seguramente, el hombre que menciona Juan, que fue expulsado de la Sinagoga, por haber creído en Jesús, se encontraba triste, él amaba a su iglesia, </a:t>
            </a:r>
            <a:r>
              <a:rPr lang="es-ES" dirty="0" smtClean="0">
                <a:latin typeface="Bell MT" panose="02020503060305020303" pitchFamily="18" charset="0"/>
              </a:rPr>
              <a:t>y a </a:t>
            </a:r>
            <a:r>
              <a:rPr lang="es-ES" dirty="0" smtClean="0">
                <a:latin typeface="Bell MT" panose="02020503060305020303" pitchFamily="18" charset="0"/>
              </a:rPr>
              <a:t>sus hermanos en la fe. </a:t>
            </a:r>
            <a:r>
              <a:rPr lang="es-ES" dirty="0">
                <a:latin typeface="Bell MT" panose="02020503060305020303" pitchFamily="18" charset="0"/>
              </a:rPr>
              <a:t>Por ende Dice</a:t>
            </a:r>
            <a:r>
              <a:rPr lang="es-ES" dirty="0" smtClean="0">
                <a:latin typeface="Bell MT" panose="02020503060305020303" pitchFamily="18" charset="0"/>
              </a:rPr>
              <a:t>: “</a:t>
            </a:r>
            <a:r>
              <a:rPr lang="es-ES" i="1" dirty="0" smtClean="0">
                <a:latin typeface="Bell MT" panose="02020503060305020303" pitchFamily="18" charset="0"/>
              </a:rPr>
              <a:t>Oyó </a:t>
            </a:r>
            <a:r>
              <a:rPr lang="es-ES" i="1" dirty="0">
                <a:latin typeface="Bell MT" panose="02020503060305020303" pitchFamily="18" charset="0"/>
              </a:rPr>
              <a:t>Jesús que le habían expulsado; y </a:t>
            </a:r>
            <a:r>
              <a:rPr lang="es-ES" i="1" u="sng" dirty="0">
                <a:latin typeface="Bell MT" panose="02020503060305020303" pitchFamily="18" charset="0"/>
              </a:rPr>
              <a:t>hallándole</a:t>
            </a:r>
            <a:r>
              <a:rPr lang="es-ES" i="1" dirty="0">
                <a:latin typeface="Bell MT" panose="02020503060305020303" pitchFamily="18" charset="0"/>
              </a:rPr>
              <a:t> le </a:t>
            </a:r>
            <a:r>
              <a:rPr lang="es-ES" i="1" dirty="0" smtClean="0">
                <a:latin typeface="Bell MT" panose="02020503060305020303" pitchFamily="18" charset="0"/>
              </a:rPr>
              <a:t>dijo</a:t>
            </a:r>
            <a:r>
              <a:rPr lang="es-ES" dirty="0" smtClean="0">
                <a:latin typeface="Bell MT" panose="02020503060305020303" pitchFamily="18" charset="0"/>
              </a:rPr>
              <a:t>”: </a:t>
            </a:r>
            <a:r>
              <a:rPr lang="es-ES" dirty="0" smtClean="0">
                <a:solidFill>
                  <a:srgbClr val="FF0000"/>
                </a:solidFill>
                <a:latin typeface="Bell MT" panose="02020503060305020303" pitchFamily="18" charset="0"/>
              </a:rPr>
              <a:t>(Juan 9:35). </a:t>
            </a:r>
            <a:r>
              <a:rPr lang="es-ES" dirty="0" smtClean="0">
                <a:latin typeface="Bell MT" panose="02020503060305020303" pitchFamily="18" charset="0"/>
              </a:rPr>
              <a:t>Jesús lo estaba buscando para consolarle. Jesús nunca deja desamparados a los que creen en Él. Nunca. </a:t>
            </a:r>
          </a:p>
          <a:p>
            <a:pPr marL="0" indent="0" algn="ctr">
              <a:buNone/>
            </a:pPr>
            <a:endParaRPr lang="es-ES" dirty="0" smtClean="0"/>
          </a:p>
        </p:txBody>
      </p:sp>
    </p:spTree>
    <p:extLst>
      <p:ext uri="{BB962C8B-B14F-4D97-AF65-F5344CB8AC3E}">
        <p14:creationId xmlns:p14="http://schemas.microsoft.com/office/powerpoint/2010/main" val="563714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3900"/>
            <a:ext cx="10515600" cy="6277970"/>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ES" dirty="0" smtClean="0"/>
              <a:t>En 1844, los que fueron expulsados de sus iglesia, por creer en el mensaje de Guillermo Miller, y prepararse pala 2VC, seguramente, también se encontraban tristes, ellos también amaban a sus iglesias, a sus hermanos y pastores. </a:t>
            </a:r>
            <a:r>
              <a:rPr lang="es-ES" dirty="0" smtClean="0"/>
              <a:t>No </a:t>
            </a:r>
            <a:r>
              <a:rPr lang="es-ES" dirty="0" smtClean="0"/>
              <a:t>estaban arrepentidos porque no habían cometido ningún pecado, por ende, </a:t>
            </a:r>
            <a:r>
              <a:rPr lang="es-ES" dirty="0"/>
              <a:t>EGW dice</a:t>
            </a:r>
            <a:r>
              <a:rPr lang="es-ES" dirty="0" smtClean="0"/>
              <a:t>: </a:t>
            </a:r>
            <a:endParaRPr lang="es-ES" dirty="0" smtClean="0"/>
          </a:p>
          <a:p>
            <a:pPr marL="0" indent="0">
              <a:buNone/>
            </a:pPr>
            <a:endParaRPr lang="es-ES" dirty="0" smtClean="0"/>
          </a:p>
          <a:p>
            <a:pPr marL="0" indent="0">
              <a:buNone/>
            </a:pPr>
            <a:r>
              <a:rPr lang="es-ES" dirty="0" smtClean="0"/>
              <a:t>“</a:t>
            </a:r>
            <a:r>
              <a:rPr lang="es-ES" dirty="0" smtClean="0"/>
              <a:t>LOS </a:t>
            </a:r>
            <a:r>
              <a:rPr lang="es-ES" dirty="0"/>
              <a:t>ÁNGELES RECIBIERON ORDEN DE VELAR FIELMENTE SOBRE ESAS </a:t>
            </a:r>
            <a:r>
              <a:rPr lang="es-ES" dirty="0" smtClean="0"/>
              <a:t>ALMAS”. </a:t>
            </a:r>
            <a:endParaRPr lang="es-ES" dirty="0" smtClean="0"/>
          </a:p>
          <a:p>
            <a:pPr marL="0" indent="0">
              <a:buNone/>
            </a:pPr>
            <a:r>
              <a:rPr lang="es-ES" dirty="0" smtClean="0"/>
              <a:t>La </a:t>
            </a:r>
            <a:r>
              <a:rPr lang="es-ES" dirty="0" smtClean="0"/>
              <a:t>pregunta es: ¿Si eso sucedió con el hombre que menciona Juan, y los miles de hombres y mujeres que se arriesgaron por Cristo en 1844, no crees que sucede lo mismo ahora, con los miles de hombres y mujeres, que han aceptado el mensaje </a:t>
            </a:r>
            <a:r>
              <a:rPr lang="es-ES" dirty="0" smtClean="0"/>
              <a:t>de los 6000 años de pecado, en </a:t>
            </a:r>
            <a:r>
              <a:rPr lang="es-ES" dirty="0" smtClean="0"/>
              <a:t>todo el mundo? ¡Claro que sí! Los ángeles estarán velando fielmente cada día para </a:t>
            </a:r>
            <a:r>
              <a:rPr lang="es-ES" dirty="0" smtClean="0"/>
              <a:t>protegerlos del enemigo de Dios. </a:t>
            </a:r>
            <a:r>
              <a:rPr lang="es-ES" dirty="0" smtClean="0"/>
              <a:t>Amen. </a:t>
            </a:r>
          </a:p>
          <a:p>
            <a:endParaRPr lang="es-ES" dirty="0"/>
          </a:p>
          <a:p>
            <a:endParaRPr lang="es-CO" dirty="0"/>
          </a:p>
        </p:txBody>
      </p:sp>
    </p:spTree>
    <p:extLst>
      <p:ext uri="{BB962C8B-B14F-4D97-AF65-F5344CB8AC3E}">
        <p14:creationId xmlns:p14="http://schemas.microsoft.com/office/powerpoint/2010/main" val="225744514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07818"/>
            <a:ext cx="10515600" cy="6442363"/>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buNone/>
            </a:pPr>
            <a:r>
              <a:rPr lang="es-ES" dirty="0" smtClean="0"/>
              <a:t>A mi me dicen: ¡En el nombre de Cristo retráctese de ponerle fecha para el cumplimiento de los 6000 de pecado! </a:t>
            </a:r>
          </a:p>
          <a:p>
            <a:pPr marL="0" indent="0">
              <a:buNone/>
            </a:pPr>
            <a:r>
              <a:rPr lang="es-ES" dirty="0" smtClean="0"/>
              <a:t>Pero yo no puedo hacerlo, por varias razones:</a:t>
            </a:r>
          </a:p>
          <a:p>
            <a:pPr marL="457200" lvl="1" indent="0">
              <a:buNone/>
            </a:pPr>
            <a:r>
              <a:rPr lang="es-ES" sz="3000" b="1" dirty="0" smtClean="0"/>
              <a:t>1</a:t>
            </a:r>
            <a:r>
              <a:rPr lang="es-ES" sz="2600" dirty="0" smtClean="0"/>
              <a:t>). </a:t>
            </a:r>
            <a:r>
              <a:rPr lang="es-ES" sz="2600" dirty="0" smtClean="0">
                <a:solidFill>
                  <a:srgbClr val="FF0000"/>
                </a:solidFill>
              </a:rPr>
              <a:t>Yo he conocido al Padre y a Cristo. La Biblia me dice que Ellos no cambian. </a:t>
            </a:r>
          </a:p>
          <a:p>
            <a:pPr marL="457200" lvl="1" indent="0">
              <a:buNone/>
            </a:pPr>
            <a:r>
              <a:rPr lang="es-ES" sz="3000" b="1" dirty="0" smtClean="0"/>
              <a:t>2</a:t>
            </a:r>
            <a:r>
              <a:rPr lang="es-ES" sz="2600" dirty="0" smtClean="0"/>
              <a:t>). </a:t>
            </a:r>
            <a:r>
              <a:rPr lang="es-ES" sz="2600" dirty="0" smtClean="0">
                <a:solidFill>
                  <a:srgbClr val="FF0000"/>
                </a:solidFill>
              </a:rPr>
              <a:t>Dios y Cristo viven en mi. Así lo he experimentado. </a:t>
            </a:r>
          </a:p>
          <a:p>
            <a:pPr marL="457200" lvl="1" indent="0">
              <a:buNone/>
            </a:pPr>
            <a:r>
              <a:rPr lang="es-ES" sz="3000" b="1" dirty="0" smtClean="0"/>
              <a:t>3</a:t>
            </a:r>
            <a:r>
              <a:rPr lang="es-ES" sz="2600" dirty="0" smtClean="0"/>
              <a:t>). </a:t>
            </a:r>
            <a:r>
              <a:rPr lang="es-ES" sz="2600" dirty="0" smtClean="0">
                <a:solidFill>
                  <a:srgbClr val="FF0000"/>
                </a:solidFill>
              </a:rPr>
              <a:t>Y si Ellos viven en mi, yo debo actuar como ellos actúan. Sin variación. </a:t>
            </a:r>
          </a:p>
          <a:p>
            <a:pPr marL="457200" lvl="1" indent="0">
              <a:buNone/>
            </a:pPr>
            <a:r>
              <a:rPr lang="es-ES" sz="3000" b="1" dirty="0" smtClean="0"/>
              <a:t>4</a:t>
            </a:r>
            <a:r>
              <a:rPr lang="es-ES" sz="2600" dirty="0" smtClean="0"/>
              <a:t>). </a:t>
            </a:r>
            <a:r>
              <a:rPr lang="es-ES" sz="2600" dirty="0" smtClean="0">
                <a:solidFill>
                  <a:srgbClr val="FF0000"/>
                </a:solidFill>
              </a:rPr>
              <a:t>Este mensaje fue revelado por el Padre, el Hijo y el ES. En la Biblia y el EP. Cuya fecha de iniciación y culminación esta implícita en el mismo mensaje. </a:t>
            </a:r>
          </a:p>
          <a:p>
            <a:pPr marL="457200" lvl="1" indent="0">
              <a:buNone/>
            </a:pPr>
            <a:r>
              <a:rPr lang="es-ES" sz="3000" b="1" dirty="0" smtClean="0"/>
              <a:t>5</a:t>
            </a:r>
            <a:r>
              <a:rPr lang="es-ES" sz="2600" dirty="0" smtClean="0"/>
              <a:t>). </a:t>
            </a:r>
            <a:r>
              <a:rPr lang="es-ES" sz="2600" dirty="0" smtClean="0">
                <a:solidFill>
                  <a:srgbClr val="FF0000"/>
                </a:solidFill>
              </a:rPr>
              <a:t>No puede ser posible que el Padre, en quien no hay “Mudanza ni sombra de variación”, y que Jesucristo, siendo “el mismo ayer, hoy y por los siglos”, y ellos viviendo en mi, yo vaya a retractarme. ¡N</a:t>
            </a:r>
            <a:r>
              <a:rPr lang="es-ES" sz="2600" b="1" dirty="0" smtClean="0">
                <a:solidFill>
                  <a:srgbClr val="FF0000"/>
                </a:solidFill>
              </a:rPr>
              <a:t>O PUEDE SER POSIBLE!</a:t>
            </a:r>
            <a:endParaRPr lang="es-ES" sz="2600" dirty="0" smtClean="0">
              <a:solidFill>
                <a:srgbClr val="FF0000"/>
              </a:solidFill>
            </a:endParaRPr>
          </a:p>
          <a:p>
            <a:pPr marL="0" indent="0">
              <a:buNone/>
            </a:pPr>
            <a:r>
              <a:rPr lang="es-ES" dirty="0" smtClean="0"/>
              <a:t>Queridos </a:t>
            </a:r>
            <a:r>
              <a:rPr lang="es-ES" dirty="0"/>
              <a:t>hermanos y amigos, los 6000 años de pecado, pronto se terminarán, y Cristo regresará para recoger la preciosa cosecha de los que lo hayan aceptado, como su Salvador, y se hayan preparado para recibirlo. </a:t>
            </a:r>
          </a:p>
          <a:p>
            <a:r>
              <a:rPr lang="es-ES" dirty="0"/>
              <a:t>Mi oración es que el ES. Nos induzca a aceptar a Cristo como nuestro Salvador, y por ende, a una transformación real de nuestras vidas, antes que sea tarde, no importa las consecuencias. Amen. </a:t>
            </a:r>
          </a:p>
        </p:txBody>
      </p:sp>
    </p:spTree>
    <p:extLst>
      <p:ext uri="{BB962C8B-B14F-4D97-AF65-F5344CB8AC3E}">
        <p14:creationId xmlns:p14="http://schemas.microsoft.com/office/powerpoint/2010/main" val="376187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fade">
                                      <p:cBhvr>
                                        <p:cTn id="12" dur="1000"/>
                                        <p:tgtEl>
                                          <p:spTgt spid="3">
                                            <p:txEl>
                                              <p:pRg st="8" end="8"/>
                                            </p:txEl>
                                          </p:spTgt>
                                        </p:tgtEl>
                                      </p:cBhvr>
                                    </p:animEffect>
                                    <p:anim calcmode="lin" valueType="num">
                                      <p:cBhvr>
                                        <p:cTn id="1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5716</TotalTime>
  <Words>3442</Words>
  <Application>Microsoft Office PowerPoint</Application>
  <PresentationFormat>Panorámica</PresentationFormat>
  <Paragraphs>116</Paragraphs>
  <Slides>18</Slides>
  <Notes>1</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18</vt:i4>
      </vt:variant>
    </vt:vector>
  </HeadingPairs>
  <TitlesOfParts>
    <vt:vector size="25" baseType="lpstr">
      <vt:lpstr>Arial</vt:lpstr>
      <vt:lpstr>Bell MT</vt:lpstr>
      <vt:lpstr>Calibri</vt:lpstr>
      <vt:lpstr>Calibri Light</vt:lpstr>
      <vt:lpstr>Tema de Office</vt:lpstr>
      <vt:lpstr>1_Tema de Office</vt:lpstr>
      <vt:lpstr>2_Tema de Office</vt:lpstr>
      <vt:lpstr>OBRARÁN ASÍ  PORQUE NO CONOCEN AL PADRE  NI A MÍ</vt:lpstr>
      <vt:lpstr>¿CUÁL ES EL SECRETO PARA OBTENER LA VIDA ETERNA?</vt:lpstr>
      <vt:lpstr>Presentación de PowerPoint</vt:lpstr>
      <vt:lpstr>¿En quien se origina la revelación, de 2Tim.3.16 y CS p 13?</vt:lpstr>
      <vt:lpstr>LA INMUTABILIDAD DE DIOS.</vt:lpstr>
      <vt:lpstr>¿CUÁL ES EL OBJETO DE LA “REVELACIÓN?</vt:lpstr>
      <vt:lpstr>¡DOS GRANDES PODERES ENFRENTADOS!</vt:lpstr>
      <vt:lpstr>Presentación de PowerPoint</vt:lpstr>
      <vt:lpstr>La gran contradicción.</vt:lpstr>
      <vt:lpstr>Presentación de PowerPoint</vt:lpstr>
      <vt:lpstr>¿POR QUÉ RAZÓN NO APROBÓ CRISTO LA DECISIÓN DE EXPULSAR A ESTE HOMBRE DE LA SINAGOGA?</vt:lpstr>
      <vt:lpstr>Presentación de PowerPoint</vt:lpstr>
      <vt:lpstr>UN REMANENTE EN TRES PERIODOS DEL PUEBLO DE DIOS</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CONOCEN AL PADRE NI AMÍ</dc:title>
  <dc:creator>Usuario de Windows</dc:creator>
  <cp:lastModifiedBy>Usuario de Windows</cp:lastModifiedBy>
  <cp:revision>140</cp:revision>
  <dcterms:created xsi:type="dcterms:W3CDTF">2017-10-17T11:19:05Z</dcterms:created>
  <dcterms:modified xsi:type="dcterms:W3CDTF">2017-10-25T02:12:00Z</dcterms:modified>
</cp:coreProperties>
</file>